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78" r:id="rId8"/>
    <p:sldId id="262" r:id="rId9"/>
    <p:sldId id="267" r:id="rId10"/>
    <p:sldId id="264" r:id="rId11"/>
    <p:sldId id="271" r:id="rId12"/>
    <p:sldId id="272" r:id="rId13"/>
    <p:sldId id="273" r:id="rId14"/>
    <p:sldId id="274" r:id="rId15"/>
    <p:sldId id="275" r:id="rId16"/>
    <p:sldId id="276" r:id="rId17"/>
    <p:sldId id="292" r:id="rId18"/>
    <p:sldId id="277" r:id="rId19"/>
    <p:sldId id="279" r:id="rId20"/>
    <p:sldId id="293" r:id="rId21"/>
    <p:sldId id="280" r:id="rId22"/>
    <p:sldId id="288" r:id="rId23"/>
    <p:sldId id="283" r:id="rId24"/>
    <p:sldId id="284" r:id="rId25"/>
    <p:sldId id="281" r:id="rId26"/>
    <p:sldId id="285" r:id="rId27"/>
    <p:sldId id="289" r:id="rId28"/>
    <p:sldId id="290" r:id="rId29"/>
    <p:sldId id="295" r:id="rId30"/>
    <p:sldId id="282" r:id="rId31"/>
    <p:sldId id="265" r:id="rId32"/>
    <p:sldId id="268" r:id="rId33"/>
    <p:sldId id="287" r:id="rId34"/>
    <p:sldId id="294" r:id="rId35"/>
    <p:sldId id="26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69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F8A74-7880-42D0-939F-18413D2EE52F}" type="datetimeFigureOut">
              <a:rPr lang="en-IN" smtClean="0"/>
              <a:t>02-11-2025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16906-D58A-462D-9DEB-B9119EDD4275}" type="slidenum">
              <a:rPr lang="en-IN" smtClean="0"/>
              <a:t>‹#›</a:t>
            </a:fld>
            <a:endParaRPr lang="en-IN"/>
          </a:p>
        </p:txBody>
      </p:sp>
    </p:spTree>
    <p:extLst>
      <p:ext uri="{BB962C8B-B14F-4D97-AF65-F5344CB8AC3E}">
        <p14:creationId xmlns:p14="http://schemas.microsoft.com/office/powerpoint/2010/main" val="3976049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116906-D58A-462D-9DEB-B9119EDD4275}" type="slidenum">
              <a:rPr lang="en-IN" smtClean="0"/>
              <a:t>1</a:t>
            </a:fld>
            <a:endParaRPr lang="en-IN"/>
          </a:p>
        </p:txBody>
      </p:sp>
    </p:spTree>
    <p:extLst>
      <p:ext uri="{BB962C8B-B14F-4D97-AF65-F5344CB8AC3E}">
        <p14:creationId xmlns:p14="http://schemas.microsoft.com/office/powerpoint/2010/main" val="206272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B599-6A82-8893-39C6-FC0776DBE5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19B25C9-04C1-F76F-EB18-B7282748D1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41C81B-1E07-9D56-6614-3D1942CA5860}"/>
              </a:ext>
            </a:extLst>
          </p:cNvPr>
          <p:cNvSpPr>
            <a:spLocks noGrp="1"/>
          </p:cNvSpPr>
          <p:nvPr>
            <p:ph type="dt" sz="half" idx="10"/>
          </p:nvPr>
        </p:nvSpPr>
        <p:spPr/>
        <p:txBody>
          <a:bodyPr/>
          <a:lstStyle/>
          <a:p>
            <a:fld id="{60ABD30E-6CDD-421D-B0B6-71ADBC1272CD}" type="datetimeFigureOut">
              <a:rPr lang="en-IN" smtClean="0"/>
              <a:t>02-11-2025</a:t>
            </a:fld>
            <a:endParaRPr lang="en-IN"/>
          </a:p>
        </p:txBody>
      </p:sp>
      <p:sp>
        <p:nvSpPr>
          <p:cNvPr id="5" name="Footer Placeholder 4">
            <a:extLst>
              <a:ext uri="{FF2B5EF4-FFF2-40B4-BE49-F238E27FC236}">
                <a16:creationId xmlns:a16="http://schemas.microsoft.com/office/drawing/2014/main" id="{16AE489A-E7E9-2302-D309-399E755AC8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6B7EA0-861E-58F5-0B53-E99BE10D2A00}"/>
              </a:ext>
            </a:extLst>
          </p:cNvPr>
          <p:cNvSpPr>
            <a:spLocks noGrp="1"/>
          </p:cNvSpPr>
          <p:nvPr>
            <p:ph type="sldNum" sz="quarter" idx="12"/>
          </p:nvPr>
        </p:nvSpPr>
        <p:spPr/>
        <p:txBody>
          <a:bodyPr/>
          <a:lstStyle/>
          <a:p>
            <a:fld id="{13BBF8EB-0EBF-4909-A232-3A2638CFBA7D}" type="slidenum">
              <a:rPr lang="en-IN" smtClean="0"/>
              <a:t>‹#›</a:t>
            </a:fld>
            <a:endParaRPr lang="en-IN"/>
          </a:p>
        </p:txBody>
      </p:sp>
    </p:spTree>
    <p:extLst>
      <p:ext uri="{BB962C8B-B14F-4D97-AF65-F5344CB8AC3E}">
        <p14:creationId xmlns:p14="http://schemas.microsoft.com/office/powerpoint/2010/main" val="219954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924B-C3D8-C759-6D23-355031498D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73BC10-C67F-3BE0-6657-879D0ABA04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BE7BAD-F5D7-B668-6C44-A706DEFB92FF}"/>
              </a:ext>
            </a:extLst>
          </p:cNvPr>
          <p:cNvSpPr>
            <a:spLocks noGrp="1"/>
          </p:cNvSpPr>
          <p:nvPr>
            <p:ph type="dt" sz="half" idx="10"/>
          </p:nvPr>
        </p:nvSpPr>
        <p:spPr/>
        <p:txBody>
          <a:bodyPr/>
          <a:lstStyle/>
          <a:p>
            <a:fld id="{60ABD30E-6CDD-421D-B0B6-71ADBC1272CD}" type="datetimeFigureOut">
              <a:rPr lang="en-IN" smtClean="0"/>
              <a:t>02-11-2025</a:t>
            </a:fld>
            <a:endParaRPr lang="en-IN"/>
          </a:p>
        </p:txBody>
      </p:sp>
      <p:sp>
        <p:nvSpPr>
          <p:cNvPr id="5" name="Footer Placeholder 4">
            <a:extLst>
              <a:ext uri="{FF2B5EF4-FFF2-40B4-BE49-F238E27FC236}">
                <a16:creationId xmlns:a16="http://schemas.microsoft.com/office/drawing/2014/main" id="{BAD14109-8429-68D2-6061-CC7A9D9CE9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6C9A5E-C700-2021-8170-E5F22901208D}"/>
              </a:ext>
            </a:extLst>
          </p:cNvPr>
          <p:cNvSpPr>
            <a:spLocks noGrp="1"/>
          </p:cNvSpPr>
          <p:nvPr>
            <p:ph type="sldNum" sz="quarter" idx="12"/>
          </p:nvPr>
        </p:nvSpPr>
        <p:spPr/>
        <p:txBody>
          <a:bodyPr/>
          <a:lstStyle/>
          <a:p>
            <a:fld id="{13BBF8EB-0EBF-4909-A232-3A2638CFBA7D}" type="slidenum">
              <a:rPr lang="en-IN" smtClean="0"/>
              <a:t>‹#›</a:t>
            </a:fld>
            <a:endParaRPr lang="en-IN"/>
          </a:p>
        </p:txBody>
      </p:sp>
    </p:spTree>
    <p:extLst>
      <p:ext uri="{BB962C8B-B14F-4D97-AF65-F5344CB8AC3E}">
        <p14:creationId xmlns:p14="http://schemas.microsoft.com/office/powerpoint/2010/main" val="3585656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3E644-D42C-0CDC-ED7F-35C43658CA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36B530-BD63-ECAF-1448-386687D1D8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3E3F61-8DCD-E111-F903-EE466988E347}"/>
              </a:ext>
            </a:extLst>
          </p:cNvPr>
          <p:cNvSpPr>
            <a:spLocks noGrp="1"/>
          </p:cNvSpPr>
          <p:nvPr>
            <p:ph type="dt" sz="half" idx="10"/>
          </p:nvPr>
        </p:nvSpPr>
        <p:spPr/>
        <p:txBody>
          <a:bodyPr/>
          <a:lstStyle/>
          <a:p>
            <a:fld id="{60ABD30E-6CDD-421D-B0B6-71ADBC1272CD}" type="datetimeFigureOut">
              <a:rPr lang="en-IN" smtClean="0"/>
              <a:t>02-11-2025</a:t>
            </a:fld>
            <a:endParaRPr lang="en-IN"/>
          </a:p>
        </p:txBody>
      </p:sp>
      <p:sp>
        <p:nvSpPr>
          <p:cNvPr id="5" name="Footer Placeholder 4">
            <a:extLst>
              <a:ext uri="{FF2B5EF4-FFF2-40B4-BE49-F238E27FC236}">
                <a16:creationId xmlns:a16="http://schemas.microsoft.com/office/drawing/2014/main" id="{7AD5645D-961B-1346-B357-C68F7C6001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FF01F4-D84D-8D48-A677-AE108EEB545B}"/>
              </a:ext>
            </a:extLst>
          </p:cNvPr>
          <p:cNvSpPr>
            <a:spLocks noGrp="1"/>
          </p:cNvSpPr>
          <p:nvPr>
            <p:ph type="sldNum" sz="quarter" idx="12"/>
          </p:nvPr>
        </p:nvSpPr>
        <p:spPr/>
        <p:txBody>
          <a:bodyPr/>
          <a:lstStyle/>
          <a:p>
            <a:fld id="{13BBF8EB-0EBF-4909-A232-3A2638CFBA7D}" type="slidenum">
              <a:rPr lang="en-IN" smtClean="0"/>
              <a:t>‹#›</a:t>
            </a:fld>
            <a:endParaRPr lang="en-IN"/>
          </a:p>
        </p:txBody>
      </p:sp>
    </p:spTree>
    <p:extLst>
      <p:ext uri="{BB962C8B-B14F-4D97-AF65-F5344CB8AC3E}">
        <p14:creationId xmlns:p14="http://schemas.microsoft.com/office/powerpoint/2010/main" val="2621085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315B-7B0E-76AB-E559-6EC5B93555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3F7A9E-BE18-ADD8-B4C2-A946266EBD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FE1AFA-1D84-E0D1-B8D9-EC1387D3D350}"/>
              </a:ext>
            </a:extLst>
          </p:cNvPr>
          <p:cNvSpPr>
            <a:spLocks noGrp="1"/>
          </p:cNvSpPr>
          <p:nvPr>
            <p:ph type="dt" sz="half" idx="10"/>
          </p:nvPr>
        </p:nvSpPr>
        <p:spPr/>
        <p:txBody>
          <a:bodyPr/>
          <a:lstStyle/>
          <a:p>
            <a:fld id="{60ABD30E-6CDD-421D-B0B6-71ADBC1272CD}" type="datetimeFigureOut">
              <a:rPr lang="en-IN" smtClean="0"/>
              <a:t>02-11-2025</a:t>
            </a:fld>
            <a:endParaRPr lang="en-IN"/>
          </a:p>
        </p:txBody>
      </p:sp>
      <p:sp>
        <p:nvSpPr>
          <p:cNvPr id="5" name="Footer Placeholder 4">
            <a:extLst>
              <a:ext uri="{FF2B5EF4-FFF2-40B4-BE49-F238E27FC236}">
                <a16:creationId xmlns:a16="http://schemas.microsoft.com/office/drawing/2014/main" id="{FF7B55E6-0F4C-DCA4-01C9-CA39658346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B84094-9E39-5BAB-495B-B86A3F44975C}"/>
              </a:ext>
            </a:extLst>
          </p:cNvPr>
          <p:cNvSpPr>
            <a:spLocks noGrp="1"/>
          </p:cNvSpPr>
          <p:nvPr>
            <p:ph type="sldNum" sz="quarter" idx="12"/>
          </p:nvPr>
        </p:nvSpPr>
        <p:spPr/>
        <p:txBody>
          <a:bodyPr/>
          <a:lstStyle/>
          <a:p>
            <a:fld id="{13BBF8EB-0EBF-4909-A232-3A2638CFBA7D}" type="slidenum">
              <a:rPr lang="en-IN" smtClean="0"/>
              <a:t>‹#›</a:t>
            </a:fld>
            <a:endParaRPr lang="en-IN"/>
          </a:p>
        </p:txBody>
      </p:sp>
    </p:spTree>
    <p:extLst>
      <p:ext uri="{BB962C8B-B14F-4D97-AF65-F5344CB8AC3E}">
        <p14:creationId xmlns:p14="http://schemas.microsoft.com/office/powerpoint/2010/main" val="163089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CA864-0FBA-6E7D-60DE-53DC1FACA1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00BB269-8F49-4D93-1E5C-4C3F7AFDE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06C0AF-BADB-BF3B-4970-F52B40622F9C}"/>
              </a:ext>
            </a:extLst>
          </p:cNvPr>
          <p:cNvSpPr>
            <a:spLocks noGrp="1"/>
          </p:cNvSpPr>
          <p:nvPr>
            <p:ph type="dt" sz="half" idx="10"/>
          </p:nvPr>
        </p:nvSpPr>
        <p:spPr/>
        <p:txBody>
          <a:bodyPr/>
          <a:lstStyle/>
          <a:p>
            <a:fld id="{60ABD30E-6CDD-421D-B0B6-71ADBC1272CD}" type="datetimeFigureOut">
              <a:rPr lang="en-IN" smtClean="0"/>
              <a:t>02-11-2025</a:t>
            </a:fld>
            <a:endParaRPr lang="en-IN"/>
          </a:p>
        </p:txBody>
      </p:sp>
      <p:sp>
        <p:nvSpPr>
          <p:cNvPr id="5" name="Footer Placeholder 4">
            <a:extLst>
              <a:ext uri="{FF2B5EF4-FFF2-40B4-BE49-F238E27FC236}">
                <a16:creationId xmlns:a16="http://schemas.microsoft.com/office/drawing/2014/main" id="{0C732CE8-2A2D-6BEE-864E-9DC874659F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E04C01-0979-A831-81EB-5ADF7D86083E}"/>
              </a:ext>
            </a:extLst>
          </p:cNvPr>
          <p:cNvSpPr>
            <a:spLocks noGrp="1"/>
          </p:cNvSpPr>
          <p:nvPr>
            <p:ph type="sldNum" sz="quarter" idx="12"/>
          </p:nvPr>
        </p:nvSpPr>
        <p:spPr/>
        <p:txBody>
          <a:bodyPr/>
          <a:lstStyle/>
          <a:p>
            <a:fld id="{13BBF8EB-0EBF-4909-A232-3A2638CFBA7D}" type="slidenum">
              <a:rPr lang="en-IN" smtClean="0"/>
              <a:t>‹#›</a:t>
            </a:fld>
            <a:endParaRPr lang="en-IN"/>
          </a:p>
        </p:txBody>
      </p:sp>
    </p:spTree>
    <p:extLst>
      <p:ext uri="{BB962C8B-B14F-4D97-AF65-F5344CB8AC3E}">
        <p14:creationId xmlns:p14="http://schemas.microsoft.com/office/powerpoint/2010/main" val="1807940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0037-32F8-278B-6BD8-0B466D5BA1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BBCCED-BDD5-EC4D-ED99-72E64A34B4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8ED9D34-97EF-38BA-2551-CA45D172B1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9EC307-1476-DEC2-337A-920512F71432}"/>
              </a:ext>
            </a:extLst>
          </p:cNvPr>
          <p:cNvSpPr>
            <a:spLocks noGrp="1"/>
          </p:cNvSpPr>
          <p:nvPr>
            <p:ph type="dt" sz="half" idx="10"/>
          </p:nvPr>
        </p:nvSpPr>
        <p:spPr/>
        <p:txBody>
          <a:bodyPr/>
          <a:lstStyle/>
          <a:p>
            <a:fld id="{60ABD30E-6CDD-421D-B0B6-71ADBC1272CD}" type="datetimeFigureOut">
              <a:rPr lang="en-IN" smtClean="0"/>
              <a:t>02-11-2025</a:t>
            </a:fld>
            <a:endParaRPr lang="en-IN"/>
          </a:p>
        </p:txBody>
      </p:sp>
      <p:sp>
        <p:nvSpPr>
          <p:cNvPr id="6" name="Footer Placeholder 5">
            <a:extLst>
              <a:ext uri="{FF2B5EF4-FFF2-40B4-BE49-F238E27FC236}">
                <a16:creationId xmlns:a16="http://schemas.microsoft.com/office/drawing/2014/main" id="{3726FED1-0573-E3FD-7648-AE15DED474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6E6A7D-332C-4948-E690-DCD1045FEAF2}"/>
              </a:ext>
            </a:extLst>
          </p:cNvPr>
          <p:cNvSpPr>
            <a:spLocks noGrp="1"/>
          </p:cNvSpPr>
          <p:nvPr>
            <p:ph type="sldNum" sz="quarter" idx="12"/>
          </p:nvPr>
        </p:nvSpPr>
        <p:spPr/>
        <p:txBody>
          <a:bodyPr/>
          <a:lstStyle/>
          <a:p>
            <a:fld id="{13BBF8EB-0EBF-4909-A232-3A2638CFBA7D}" type="slidenum">
              <a:rPr lang="en-IN" smtClean="0"/>
              <a:t>‹#›</a:t>
            </a:fld>
            <a:endParaRPr lang="en-IN"/>
          </a:p>
        </p:txBody>
      </p:sp>
    </p:spTree>
    <p:extLst>
      <p:ext uri="{BB962C8B-B14F-4D97-AF65-F5344CB8AC3E}">
        <p14:creationId xmlns:p14="http://schemas.microsoft.com/office/powerpoint/2010/main" val="390919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85FDD-2113-7C9E-D913-1BB3F4A83DB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BF1264-B5FC-4F77-9F6E-F36B52BB6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A8AE91-2675-1A56-457A-3A9D82F8BD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27E145C-6B4E-EA8A-FC67-6F68F5A1D1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BA2714-4C52-F7BC-F4E8-4FD91F3A6E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FE0002-8F6C-4628-3702-B5A7E8E137B6}"/>
              </a:ext>
            </a:extLst>
          </p:cNvPr>
          <p:cNvSpPr>
            <a:spLocks noGrp="1"/>
          </p:cNvSpPr>
          <p:nvPr>
            <p:ph type="dt" sz="half" idx="10"/>
          </p:nvPr>
        </p:nvSpPr>
        <p:spPr/>
        <p:txBody>
          <a:bodyPr/>
          <a:lstStyle/>
          <a:p>
            <a:fld id="{60ABD30E-6CDD-421D-B0B6-71ADBC1272CD}" type="datetimeFigureOut">
              <a:rPr lang="en-IN" smtClean="0"/>
              <a:t>02-11-2025</a:t>
            </a:fld>
            <a:endParaRPr lang="en-IN"/>
          </a:p>
        </p:txBody>
      </p:sp>
      <p:sp>
        <p:nvSpPr>
          <p:cNvPr id="8" name="Footer Placeholder 7">
            <a:extLst>
              <a:ext uri="{FF2B5EF4-FFF2-40B4-BE49-F238E27FC236}">
                <a16:creationId xmlns:a16="http://schemas.microsoft.com/office/drawing/2014/main" id="{2A0F4BED-B973-1E77-0D18-88E76509B08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672799-A309-608F-9876-FD766EF87353}"/>
              </a:ext>
            </a:extLst>
          </p:cNvPr>
          <p:cNvSpPr>
            <a:spLocks noGrp="1"/>
          </p:cNvSpPr>
          <p:nvPr>
            <p:ph type="sldNum" sz="quarter" idx="12"/>
          </p:nvPr>
        </p:nvSpPr>
        <p:spPr/>
        <p:txBody>
          <a:bodyPr/>
          <a:lstStyle/>
          <a:p>
            <a:fld id="{13BBF8EB-0EBF-4909-A232-3A2638CFBA7D}" type="slidenum">
              <a:rPr lang="en-IN" smtClean="0"/>
              <a:t>‹#›</a:t>
            </a:fld>
            <a:endParaRPr lang="en-IN"/>
          </a:p>
        </p:txBody>
      </p:sp>
    </p:spTree>
    <p:extLst>
      <p:ext uri="{BB962C8B-B14F-4D97-AF65-F5344CB8AC3E}">
        <p14:creationId xmlns:p14="http://schemas.microsoft.com/office/powerpoint/2010/main" val="1917939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4342-4F66-47FA-2A17-E0833A6C4C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2F8E22B-D675-0176-4E22-B02B3AFFD50F}"/>
              </a:ext>
            </a:extLst>
          </p:cNvPr>
          <p:cNvSpPr>
            <a:spLocks noGrp="1"/>
          </p:cNvSpPr>
          <p:nvPr>
            <p:ph type="dt" sz="half" idx="10"/>
          </p:nvPr>
        </p:nvSpPr>
        <p:spPr/>
        <p:txBody>
          <a:bodyPr/>
          <a:lstStyle/>
          <a:p>
            <a:fld id="{60ABD30E-6CDD-421D-B0B6-71ADBC1272CD}" type="datetimeFigureOut">
              <a:rPr lang="en-IN" smtClean="0"/>
              <a:t>02-11-2025</a:t>
            </a:fld>
            <a:endParaRPr lang="en-IN"/>
          </a:p>
        </p:txBody>
      </p:sp>
      <p:sp>
        <p:nvSpPr>
          <p:cNvPr id="4" name="Footer Placeholder 3">
            <a:extLst>
              <a:ext uri="{FF2B5EF4-FFF2-40B4-BE49-F238E27FC236}">
                <a16:creationId xmlns:a16="http://schemas.microsoft.com/office/drawing/2014/main" id="{FFDE702A-F831-7ACE-5395-71C142D2BD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064730A-27AC-E7A7-4B0A-8FA46641CD3D}"/>
              </a:ext>
            </a:extLst>
          </p:cNvPr>
          <p:cNvSpPr>
            <a:spLocks noGrp="1"/>
          </p:cNvSpPr>
          <p:nvPr>
            <p:ph type="sldNum" sz="quarter" idx="12"/>
          </p:nvPr>
        </p:nvSpPr>
        <p:spPr/>
        <p:txBody>
          <a:bodyPr/>
          <a:lstStyle/>
          <a:p>
            <a:fld id="{13BBF8EB-0EBF-4909-A232-3A2638CFBA7D}" type="slidenum">
              <a:rPr lang="en-IN" smtClean="0"/>
              <a:t>‹#›</a:t>
            </a:fld>
            <a:endParaRPr lang="en-IN"/>
          </a:p>
        </p:txBody>
      </p:sp>
    </p:spTree>
    <p:extLst>
      <p:ext uri="{BB962C8B-B14F-4D97-AF65-F5344CB8AC3E}">
        <p14:creationId xmlns:p14="http://schemas.microsoft.com/office/powerpoint/2010/main" val="189821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E9D8DC-7E55-4A09-625C-376DDB8755A6}"/>
              </a:ext>
            </a:extLst>
          </p:cNvPr>
          <p:cNvSpPr>
            <a:spLocks noGrp="1"/>
          </p:cNvSpPr>
          <p:nvPr>
            <p:ph type="dt" sz="half" idx="10"/>
          </p:nvPr>
        </p:nvSpPr>
        <p:spPr/>
        <p:txBody>
          <a:bodyPr/>
          <a:lstStyle/>
          <a:p>
            <a:fld id="{60ABD30E-6CDD-421D-B0B6-71ADBC1272CD}" type="datetimeFigureOut">
              <a:rPr lang="en-IN" smtClean="0"/>
              <a:t>02-11-2025</a:t>
            </a:fld>
            <a:endParaRPr lang="en-IN"/>
          </a:p>
        </p:txBody>
      </p:sp>
      <p:sp>
        <p:nvSpPr>
          <p:cNvPr id="3" name="Footer Placeholder 2">
            <a:extLst>
              <a:ext uri="{FF2B5EF4-FFF2-40B4-BE49-F238E27FC236}">
                <a16:creationId xmlns:a16="http://schemas.microsoft.com/office/drawing/2014/main" id="{91AFB659-74EF-9942-4A4B-E0BC22E4234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2282FC-C440-0C79-9539-EC46E2F06F24}"/>
              </a:ext>
            </a:extLst>
          </p:cNvPr>
          <p:cNvSpPr>
            <a:spLocks noGrp="1"/>
          </p:cNvSpPr>
          <p:nvPr>
            <p:ph type="sldNum" sz="quarter" idx="12"/>
          </p:nvPr>
        </p:nvSpPr>
        <p:spPr/>
        <p:txBody>
          <a:bodyPr/>
          <a:lstStyle/>
          <a:p>
            <a:fld id="{13BBF8EB-0EBF-4909-A232-3A2638CFBA7D}" type="slidenum">
              <a:rPr lang="en-IN" smtClean="0"/>
              <a:t>‹#›</a:t>
            </a:fld>
            <a:endParaRPr lang="en-IN"/>
          </a:p>
        </p:txBody>
      </p:sp>
    </p:spTree>
    <p:extLst>
      <p:ext uri="{BB962C8B-B14F-4D97-AF65-F5344CB8AC3E}">
        <p14:creationId xmlns:p14="http://schemas.microsoft.com/office/powerpoint/2010/main" val="2982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C72AF-3795-A99A-C5E0-F430977E1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FECC4C0-B833-C582-1F15-09968A80A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DB9D1B-623C-CF44-9A5D-75F3270161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DC9337-F47E-92A2-77D8-410914A58374}"/>
              </a:ext>
            </a:extLst>
          </p:cNvPr>
          <p:cNvSpPr>
            <a:spLocks noGrp="1"/>
          </p:cNvSpPr>
          <p:nvPr>
            <p:ph type="dt" sz="half" idx="10"/>
          </p:nvPr>
        </p:nvSpPr>
        <p:spPr/>
        <p:txBody>
          <a:bodyPr/>
          <a:lstStyle/>
          <a:p>
            <a:fld id="{60ABD30E-6CDD-421D-B0B6-71ADBC1272CD}" type="datetimeFigureOut">
              <a:rPr lang="en-IN" smtClean="0"/>
              <a:t>02-11-2025</a:t>
            </a:fld>
            <a:endParaRPr lang="en-IN"/>
          </a:p>
        </p:txBody>
      </p:sp>
      <p:sp>
        <p:nvSpPr>
          <p:cNvPr id="6" name="Footer Placeholder 5">
            <a:extLst>
              <a:ext uri="{FF2B5EF4-FFF2-40B4-BE49-F238E27FC236}">
                <a16:creationId xmlns:a16="http://schemas.microsoft.com/office/drawing/2014/main" id="{1F812A9A-FA61-ED4F-B56B-AC323B75B8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17AE5C-D119-B507-9E21-4358492ECC34}"/>
              </a:ext>
            </a:extLst>
          </p:cNvPr>
          <p:cNvSpPr>
            <a:spLocks noGrp="1"/>
          </p:cNvSpPr>
          <p:nvPr>
            <p:ph type="sldNum" sz="quarter" idx="12"/>
          </p:nvPr>
        </p:nvSpPr>
        <p:spPr/>
        <p:txBody>
          <a:bodyPr/>
          <a:lstStyle/>
          <a:p>
            <a:fld id="{13BBF8EB-0EBF-4909-A232-3A2638CFBA7D}" type="slidenum">
              <a:rPr lang="en-IN" smtClean="0"/>
              <a:t>‹#›</a:t>
            </a:fld>
            <a:endParaRPr lang="en-IN"/>
          </a:p>
        </p:txBody>
      </p:sp>
    </p:spTree>
    <p:extLst>
      <p:ext uri="{BB962C8B-B14F-4D97-AF65-F5344CB8AC3E}">
        <p14:creationId xmlns:p14="http://schemas.microsoft.com/office/powerpoint/2010/main" val="306822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6A62-E29E-1BF0-9B8F-0152A523C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8737D42-EDA3-CCE7-F1C5-6B2F6CCE53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C156939-30C7-7FC8-E3F6-7B3B396798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9F72C-B080-4A34-9EDA-5E901C672515}"/>
              </a:ext>
            </a:extLst>
          </p:cNvPr>
          <p:cNvSpPr>
            <a:spLocks noGrp="1"/>
          </p:cNvSpPr>
          <p:nvPr>
            <p:ph type="dt" sz="half" idx="10"/>
          </p:nvPr>
        </p:nvSpPr>
        <p:spPr/>
        <p:txBody>
          <a:bodyPr/>
          <a:lstStyle/>
          <a:p>
            <a:fld id="{60ABD30E-6CDD-421D-B0B6-71ADBC1272CD}" type="datetimeFigureOut">
              <a:rPr lang="en-IN" smtClean="0"/>
              <a:t>02-11-2025</a:t>
            </a:fld>
            <a:endParaRPr lang="en-IN"/>
          </a:p>
        </p:txBody>
      </p:sp>
      <p:sp>
        <p:nvSpPr>
          <p:cNvPr id="6" name="Footer Placeholder 5">
            <a:extLst>
              <a:ext uri="{FF2B5EF4-FFF2-40B4-BE49-F238E27FC236}">
                <a16:creationId xmlns:a16="http://schemas.microsoft.com/office/drawing/2014/main" id="{20FF615C-0DA7-D86B-055C-0E3B0BD838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54ED9E-A0B6-197F-6355-2B977B340F42}"/>
              </a:ext>
            </a:extLst>
          </p:cNvPr>
          <p:cNvSpPr>
            <a:spLocks noGrp="1"/>
          </p:cNvSpPr>
          <p:nvPr>
            <p:ph type="sldNum" sz="quarter" idx="12"/>
          </p:nvPr>
        </p:nvSpPr>
        <p:spPr/>
        <p:txBody>
          <a:bodyPr/>
          <a:lstStyle/>
          <a:p>
            <a:fld id="{13BBF8EB-0EBF-4909-A232-3A2638CFBA7D}" type="slidenum">
              <a:rPr lang="en-IN" smtClean="0"/>
              <a:t>‹#›</a:t>
            </a:fld>
            <a:endParaRPr lang="en-IN"/>
          </a:p>
        </p:txBody>
      </p:sp>
    </p:spTree>
    <p:extLst>
      <p:ext uri="{BB962C8B-B14F-4D97-AF65-F5344CB8AC3E}">
        <p14:creationId xmlns:p14="http://schemas.microsoft.com/office/powerpoint/2010/main" val="1166088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2978CD-8375-ABA3-C90D-E072397D2F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FBAEE8-7121-E0FD-861A-C2E09B09E2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071D3A-DCCC-9264-01E8-AB6EE38F81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BD30E-6CDD-421D-B0B6-71ADBC1272CD}" type="datetimeFigureOut">
              <a:rPr lang="en-IN" smtClean="0"/>
              <a:t>02-11-2025</a:t>
            </a:fld>
            <a:endParaRPr lang="en-IN"/>
          </a:p>
        </p:txBody>
      </p:sp>
      <p:sp>
        <p:nvSpPr>
          <p:cNvPr id="5" name="Footer Placeholder 4">
            <a:extLst>
              <a:ext uri="{FF2B5EF4-FFF2-40B4-BE49-F238E27FC236}">
                <a16:creationId xmlns:a16="http://schemas.microsoft.com/office/drawing/2014/main" id="{002E637D-F623-B436-DD2E-CEC1B228DB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DA7E141-0DBF-33A6-8F87-55C78F93DA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BBF8EB-0EBF-4909-A232-3A2638CFBA7D}" type="slidenum">
              <a:rPr lang="en-IN" smtClean="0"/>
              <a:t>‹#›</a:t>
            </a:fld>
            <a:endParaRPr lang="en-IN"/>
          </a:p>
        </p:txBody>
      </p:sp>
    </p:spTree>
    <p:extLst>
      <p:ext uri="{BB962C8B-B14F-4D97-AF65-F5344CB8AC3E}">
        <p14:creationId xmlns:p14="http://schemas.microsoft.com/office/powerpoint/2010/main" val="1738862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1" y="-1"/>
            <a:ext cx="12192001" cy="6858001"/>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pic>
      <p:pic>
        <p:nvPicPr>
          <p:cNvPr id="5" name="Picture 4">
            <a:extLst>
              <a:ext uri="{FF2B5EF4-FFF2-40B4-BE49-F238E27FC236}">
                <a16:creationId xmlns:a16="http://schemas.microsoft.com/office/drawing/2014/main" id="{1493A17C-3DF8-583F-749F-754560296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877" y="1432588"/>
            <a:ext cx="3647752" cy="352669"/>
          </a:xfrm>
          <a:prstGeom prst="rect">
            <a:avLst/>
          </a:prstGeom>
        </p:spPr>
      </p:pic>
      <p:sp>
        <p:nvSpPr>
          <p:cNvPr id="6" name="TextBox 5">
            <a:extLst>
              <a:ext uri="{FF2B5EF4-FFF2-40B4-BE49-F238E27FC236}">
                <a16:creationId xmlns:a16="http://schemas.microsoft.com/office/drawing/2014/main" id="{31DB4031-F3B3-67E3-0964-EA56525ACD3B}"/>
              </a:ext>
            </a:extLst>
          </p:cNvPr>
          <p:cNvSpPr txBox="1"/>
          <p:nvPr/>
        </p:nvSpPr>
        <p:spPr>
          <a:xfrm>
            <a:off x="4400356" y="1432588"/>
            <a:ext cx="3052794" cy="369332"/>
          </a:xfrm>
          <a:prstGeom prst="rect">
            <a:avLst/>
          </a:prstGeom>
          <a:noFill/>
        </p:spPr>
        <p:txBody>
          <a:bodyPr wrap="square" rtlCol="0">
            <a:spAutoFit/>
          </a:bodyPr>
          <a:lstStyle/>
          <a:p>
            <a:r>
              <a:rPr lang="en-IN" dirty="0">
                <a:latin typeface="Times New Roman Bold" panose="02020803070505020304" pitchFamily="18" charset="0"/>
                <a:cs typeface="Times New Roman Bold" panose="02020803070505020304" pitchFamily="18" charset="0"/>
              </a:rPr>
              <a:t>Project Phase II Presentation</a:t>
            </a:r>
          </a:p>
        </p:txBody>
      </p:sp>
    </p:spTree>
    <p:extLst>
      <p:ext uri="{BB962C8B-B14F-4D97-AF65-F5344CB8AC3E}">
        <p14:creationId xmlns:p14="http://schemas.microsoft.com/office/powerpoint/2010/main" val="3320955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E5C8-E033-2AA8-4894-3966BA51DFD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075A96B-ED65-907C-D236-869C524D36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8" name="TextBox 7">
            <a:extLst>
              <a:ext uri="{FF2B5EF4-FFF2-40B4-BE49-F238E27FC236}">
                <a16:creationId xmlns:a16="http://schemas.microsoft.com/office/drawing/2014/main" id="{6436E580-D431-D68E-ECA6-76AAFA6A2BED}"/>
              </a:ext>
            </a:extLst>
          </p:cNvPr>
          <p:cNvSpPr txBox="1"/>
          <p:nvPr/>
        </p:nvSpPr>
        <p:spPr>
          <a:xfrm>
            <a:off x="1178413" y="774925"/>
            <a:ext cx="6069194" cy="2332946"/>
          </a:xfrm>
          <a:prstGeom prst="rect">
            <a:avLst/>
          </a:prstGeom>
          <a:noFill/>
        </p:spPr>
        <p:txBody>
          <a:bodyPr wrap="square" rtlCol="0">
            <a:spAutoFit/>
          </a:bodyPr>
          <a:lstStyle/>
          <a:p>
            <a:pPr algn="just">
              <a:lnSpc>
                <a:spcPts val="4899"/>
              </a:lnSpc>
              <a:spcBef>
                <a:spcPct val="0"/>
              </a:spcBef>
            </a:pPr>
            <a:r>
              <a:rPr lang="en-US" sz="3499" dirty="0">
                <a:solidFill>
                  <a:srgbClr val="000000"/>
                </a:solidFill>
                <a:latin typeface="Times New Roman"/>
                <a:ea typeface="Times New Roman"/>
                <a:cs typeface="Times New Roman"/>
                <a:sym typeface="Times New Roman"/>
              </a:rPr>
              <a:t>.</a:t>
            </a:r>
            <a:r>
              <a:rPr lang="en-US" b="1" dirty="0">
                <a:solidFill>
                  <a:srgbClr val="FFFFFF"/>
                </a:solidFill>
                <a:latin typeface="Times New Roman Bold"/>
                <a:ea typeface="Times New Roman"/>
                <a:cs typeface="Times New Roman Bold"/>
                <a:sym typeface="Times New Roman Bold"/>
              </a:rPr>
              <a:t>3</a:t>
            </a:r>
            <a:r>
              <a:rPr lang="en-US" b="1" dirty="0">
                <a:solidFill>
                  <a:srgbClr val="FFFFFF"/>
                </a:solidFill>
                <a:latin typeface="Times New Roman Bold"/>
                <a:ea typeface="Times New Roman Bold"/>
                <a:cs typeface="Times New Roman Bold"/>
                <a:sym typeface="Times New Roman Bold"/>
              </a:rPr>
              <a:t>. Hardware Requirements</a:t>
            </a:r>
          </a:p>
          <a:p>
            <a:pPr marL="647702" lvl="1" indent="-323851" algn="just">
              <a:lnSpc>
                <a:spcPct val="150000"/>
              </a:lnSpc>
              <a:buFont typeface="Arial"/>
              <a:buChar char="•"/>
            </a:pPr>
            <a:r>
              <a:rPr lang="en-US" dirty="0">
                <a:solidFill>
                  <a:srgbClr val="FFFFFF"/>
                </a:solidFill>
                <a:latin typeface="Times New Roman"/>
                <a:ea typeface="Times New Roman"/>
                <a:cs typeface="Times New Roman"/>
                <a:sym typeface="Times New Roman"/>
              </a:rPr>
              <a:t>Processor: Intel i5 or higher (development)</a:t>
            </a:r>
          </a:p>
          <a:p>
            <a:pPr marL="647702" lvl="1" indent="-323851" algn="just">
              <a:lnSpc>
                <a:spcPct val="150000"/>
              </a:lnSpc>
              <a:buFont typeface="Arial"/>
              <a:buChar char="•"/>
            </a:pPr>
            <a:r>
              <a:rPr lang="en-US" dirty="0">
                <a:solidFill>
                  <a:srgbClr val="FFFFFF"/>
                </a:solidFill>
                <a:latin typeface="Times New Roman"/>
                <a:ea typeface="Times New Roman"/>
                <a:cs typeface="Times New Roman"/>
                <a:sym typeface="Times New Roman"/>
              </a:rPr>
              <a:t>RAM: Minimum 8 GB</a:t>
            </a:r>
          </a:p>
          <a:p>
            <a:pPr marL="647702" lvl="1" indent="-323851" algn="just">
              <a:lnSpc>
                <a:spcPct val="150000"/>
              </a:lnSpc>
              <a:buFont typeface="Arial"/>
              <a:buChar char="•"/>
            </a:pPr>
            <a:r>
              <a:rPr lang="en-US" dirty="0">
                <a:solidFill>
                  <a:srgbClr val="FFFFFF"/>
                </a:solidFill>
                <a:latin typeface="Times New Roman"/>
                <a:ea typeface="Times New Roman"/>
                <a:cs typeface="Times New Roman"/>
                <a:sym typeface="Times New Roman"/>
              </a:rPr>
              <a:t>Storage: Minimum 500 GB (HDD/SSD)</a:t>
            </a:r>
          </a:p>
          <a:p>
            <a:pPr marL="647702" lvl="1" indent="-323851" algn="just">
              <a:lnSpc>
                <a:spcPct val="150000"/>
              </a:lnSpc>
              <a:buFont typeface="Arial"/>
              <a:buChar char="•"/>
            </a:pPr>
            <a:r>
              <a:rPr lang="en-US" dirty="0">
                <a:solidFill>
                  <a:srgbClr val="FFFFFF"/>
                </a:solidFill>
                <a:latin typeface="Times New Roman"/>
                <a:ea typeface="Times New Roman"/>
                <a:cs typeface="Times New Roman"/>
                <a:sym typeface="Times New Roman"/>
              </a:rPr>
              <a:t>Internet connection for API/data fetching</a:t>
            </a:r>
          </a:p>
        </p:txBody>
      </p:sp>
      <p:sp>
        <p:nvSpPr>
          <p:cNvPr id="10" name="TextBox 4">
            <a:extLst>
              <a:ext uri="{FF2B5EF4-FFF2-40B4-BE49-F238E27FC236}">
                <a16:creationId xmlns:a16="http://schemas.microsoft.com/office/drawing/2014/main" id="{F480D701-285B-2FD0-8F78-619BAF3D926D}"/>
              </a:ext>
            </a:extLst>
          </p:cNvPr>
          <p:cNvSpPr txBox="1"/>
          <p:nvPr/>
        </p:nvSpPr>
        <p:spPr>
          <a:xfrm>
            <a:off x="1316728" y="3252250"/>
            <a:ext cx="9296853" cy="2705869"/>
          </a:xfrm>
          <a:prstGeom prst="rect">
            <a:avLst/>
          </a:prstGeom>
        </p:spPr>
        <p:txBody>
          <a:bodyPr wrap="square" lIns="0" tIns="0" rIns="0" bIns="0" rtlCol="0" anchor="t">
            <a:spAutoFit/>
          </a:bodyPr>
          <a:lstStyle/>
          <a:p>
            <a:pPr algn="just">
              <a:lnSpc>
                <a:spcPts val="4899"/>
              </a:lnSpc>
              <a:spcBef>
                <a:spcPct val="0"/>
              </a:spcBef>
            </a:pPr>
            <a:r>
              <a:rPr lang="en-US" b="1" dirty="0">
                <a:solidFill>
                  <a:srgbClr val="FFFFFF"/>
                </a:solidFill>
                <a:latin typeface="Times New Roman Bold"/>
                <a:ea typeface="Times New Roman Bold"/>
                <a:cs typeface="Times New Roman Bold"/>
                <a:sym typeface="Times New Roman Bold"/>
              </a:rPr>
              <a:t>4. Software Requirements</a:t>
            </a:r>
          </a:p>
          <a:p>
            <a:pPr marL="647700" lvl="1" indent="-323850" algn="just">
              <a:lnSpc>
                <a:spcPct val="150000"/>
              </a:lnSpc>
              <a:spcBef>
                <a:spcPct val="0"/>
              </a:spcBef>
              <a:buFont typeface="Arial"/>
              <a:buChar char="•"/>
            </a:pPr>
            <a:r>
              <a:rPr lang="en-US" dirty="0">
                <a:solidFill>
                  <a:srgbClr val="FFFFFF"/>
                </a:solidFill>
                <a:latin typeface="Times New Roman"/>
                <a:ea typeface="Times New Roman"/>
                <a:cs typeface="Times New Roman"/>
                <a:sym typeface="Times New Roman"/>
              </a:rPr>
              <a:t>Frontend: HTML, CSS, JavaScript </a:t>
            </a:r>
          </a:p>
          <a:p>
            <a:pPr marL="647700" lvl="1" indent="-323850" algn="just">
              <a:lnSpc>
                <a:spcPct val="150000"/>
              </a:lnSpc>
              <a:spcBef>
                <a:spcPct val="0"/>
              </a:spcBef>
              <a:buFont typeface="Arial"/>
              <a:buChar char="•"/>
            </a:pPr>
            <a:r>
              <a:rPr lang="en-US" dirty="0">
                <a:solidFill>
                  <a:srgbClr val="FFFFFF"/>
                </a:solidFill>
                <a:latin typeface="Times New Roman"/>
                <a:ea typeface="Times New Roman"/>
                <a:cs typeface="Times New Roman"/>
                <a:sym typeface="Times New Roman"/>
              </a:rPr>
              <a:t>Backend: Python (Flask)</a:t>
            </a:r>
          </a:p>
          <a:p>
            <a:pPr marL="647700" lvl="1" indent="-323850" algn="just">
              <a:lnSpc>
                <a:spcPct val="150000"/>
              </a:lnSpc>
              <a:spcBef>
                <a:spcPct val="0"/>
              </a:spcBef>
              <a:buFont typeface="Arial"/>
              <a:buChar char="•"/>
            </a:pPr>
            <a:r>
              <a:rPr lang="en-US" dirty="0">
                <a:solidFill>
                  <a:srgbClr val="FFFFFF"/>
                </a:solidFill>
                <a:latin typeface="Times New Roman"/>
                <a:ea typeface="Times New Roman"/>
                <a:cs typeface="Times New Roman"/>
                <a:sym typeface="Times New Roman"/>
              </a:rPr>
              <a:t>Libraries: scikit-learn, pandas, Flask-</a:t>
            </a:r>
            <a:r>
              <a:rPr lang="en-US" dirty="0" err="1">
                <a:solidFill>
                  <a:srgbClr val="FFFFFF"/>
                </a:solidFill>
                <a:latin typeface="Times New Roman"/>
                <a:ea typeface="Times New Roman"/>
                <a:cs typeface="Times New Roman"/>
                <a:sym typeface="Times New Roman"/>
              </a:rPr>
              <a:t>SQLAlchemy</a:t>
            </a:r>
            <a:r>
              <a:rPr lang="en-US" dirty="0">
                <a:solidFill>
                  <a:srgbClr val="FFFFFF"/>
                </a:solidFill>
                <a:latin typeface="Times New Roman"/>
                <a:ea typeface="Times New Roman"/>
                <a:cs typeface="Times New Roman"/>
                <a:sym typeface="Times New Roman"/>
              </a:rPr>
              <a:t>, Flask-Login, Flask-WTF</a:t>
            </a:r>
          </a:p>
          <a:p>
            <a:pPr marL="647700" lvl="1" indent="-323850" algn="just">
              <a:lnSpc>
                <a:spcPct val="150000"/>
              </a:lnSpc>
              <a:spcBef>
                <a:spcPct val="0"/>
              </a:spcBef>
              <a:buFont typeface="Arial"/>
              <a:buChar char="•"/>
            </a:pPr>
            <a:r>
              <a:rPr lang="en-US" dirty="0">
                <a:solidFill>
                  <a:srgbClr val="FFFFFF"/>
                </a:solidFill>
                <a:latin typeface="Times New Roman"/>
                <a:ea typeface="Times New Roman"/>
                <a:cs typeface="Times New Roman"/>
                <a:sym typeface="Times New Roman"/>
              </a:rPr>
              <a:t>Database: </a:t>
            </a:r>
            <a:r>
              <a:rPr lang="en-IN" dirty="0">
                <a:solidFill>
                  <a:schemeClr val="bg1"/>
                </a:solidFill>
              </a:rPr>
              <a:t>SQLite</a:t>
            </a:r>
            <a:r>
              <a:rPr lang="en-US" dirty="0">
                <a:solidFill>
                  <a:schemeClr val="bg1"/>
                </a:solidFill>
                <a:latin typeface="Times New Roman"/>
                <a:ea typeface="Times New Roman"/>
                <a:cs typeface="Times New Roman"/>
                <a:sym typeface="Times New Roman"/>
              </a:rPr>
              <a:t> </a:t>
            </a:r>
          </a:p>
          <a:p>
            <a:pPr marL="647700" lvl="1" indent="-323850" algn="just">
              <a:lnSpc>
                <a:spcPct val="150000"/>
              </a:lnSpc>
              <a:spcBef>
                <a:spcPct val="0"/>
              </a:spcBef>
              <a:buFont typeface="Arial"/>
              <a:buChar char="•"/>
            </a:pPr>
            <a:r>
              <a:rPr lang="en-US" dirty="0">
                <a:solidFill>
                  <a:srgbClr val="FFFFFF"/>
                </a:solidFill>
                <a:latin typeface="Times New Roman"/>
                <a:ea typeface="Times New Roman"/>
                <a:cs typeface="Times New Roman"/>
                <a:sym typeface="Times New Roman"/>
              </a:rPr>
              <a:t>OS: Windows/Linux/Mac</a:t>
            </a:r>
          </a:p>
        </p:txBody>
      </p:sp>
      <p:sp>
        <p:nvSpPr>
          <p:cNvPr id="6" name="TextBox 2">
            <a:extLst>
              <a:ext uri="{FF2B5EF4-FFF2-40B4-BE49-F238E27FC236}">
                <a16:creationId xmlns:a16="http://schemas.microsoft.com/office/drawing/2014/main" id="{052F4993-5009-2ACB-FBED-DF3FE3B3BDE4}"/>
              </a:ext>
            </a:extLst>
          </p:cNvPr>
          <p:cNvSpPr txBox="1"/>
          <p:nvPr/>
        </p:nvSpPr>
        <p:spPr>
          <a:xfrm>
            <a:off x="975359" y="-172298"/>
            <a:ext cx="10241280" cy="1074846"/>
          </a:xfrm>
          <a:prstGeom prst="rect">
            <a:avLst/>
          </a:prstGeom>
        </p:spPr>
        <p:txBody>
          <a:bodyPr wrap="square" lIns="0" tIns="0" rIns="0" bIns="0" rtlCol="0" anchor="t">
            <a:spAutoFit/>
          </a:bodyPr>
          <a:lstStyle/>
          <a:p>
            <a:pPr algn="ctr">
              <a:lnSpc>
                <a:spcPts val="9799"/>
              </a:lnSpc>
              <a:spcBef>
                <a:spcPct val="0"/>
              </a:spcBef>
            </a:pPr>
            <a:r>
              <a:rPr lang="en-US" sz="4400" b="1" dirty="0">
                <a:solidFill>
                  <a:srgbClr val="FFFFFF"/>
                </a:solidFill>
                <a:latin typeface="Times New Roman Bold"/>
                <a:ea typeface="Times New Roman Bold"/>
                <a:cs typeface="Times New Roman Bold"/>
                <a:sym typeface="Times New Roman Bold"/>
              </a:rPr>
              <a:t>System Requirements and Specifications</a:t>
            </a:r>
          </a:p>
        </p:txBody>
      </p:sp>
    </p:spTree>
    <p:extLst>
      <p:ext uri="{BB962C8B-B14F-4D97-AF65-F5344CB8AC3E}">
        <p14:creationId xmlns:p14="http://schemas.microsoft.com/office/powerpoint/2010/main" val="67591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B2640-7D59-698D-26E7-9E4273EBA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333D3-3045-06DB-AF4D-DF7366EE873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3213641-FA9D-B2CD-1366-61083CC87B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7999"/>
          </a:xfrm>
        </p:spPr>
      </p:pic>
      <p:sp>
        <p:nvSpPr>
          <p:cNvPr id="8" name="TextBox 7">
            <a:extLst>
              <a:ext uri="{FF2B5EF4-FFF2-40B4-BE49-F238E27FC236}">
                <a16:creationId xmlns:a16="http://schemas.microsoft.com/office/drawing/2014/main" id="{F0060AF5-6D32-9FA5-42D2-E3620699C550}"/>
              </a:ext>
            </a:extLst>
          </p:cNvPr>
          <p:cNvSpPr txBox="1"/>
          <p:nvPr/>
        </p:nvSpPr>
        <p:spPr>
          <a:xfrm>
            <a:off x="3341111" y="14346"/>
            <a:ext cx="5509778" cy="830997"/>
          </a:xfrm>
          <a:prstGeom prst="rect">
            <a:avLst/>
          </a:prstGeom>
          <a:noFill/>
        </p:spPr>
        <p:txBody>
          <a:bodyPr wrap="none" rtlCol="0">
            <a:spAutoFit/>
          </a:bodyPr>
          <a:lstStyle/>
          <a:p>
            <a:r>
              <a:rPr lang="en-IN" sz="4800" b="1" dirty="0">
                <a:solidFill>
                  <a:schemeClr val="bg1"/>
                </a:solidFill>
                <a:latin typeface="Times New Roman Bold" panose="02020803070505020304" pitchFamily="18" charset="0"/>
                <a:cs typeface="Times New Roman Bold" panose="02020803070505020304" pitchFamily="18" charset="0"/>
              </a:rPr>
              <a:t>System Architecture</a:t>
            </a:r>
          </a:p>
        </p:txBody>
      </p:sp>
      <p:sp>
        <p:nvSpPr>
          <p:cNvPr id="3" name="Rectangle 1">
            <a:extLst>
              <a:ext uri="{FF2B5EF4-FFF2-40B4-BE49-F238E27FC236}">
                <a16:creationId xmlns:a16="http://schemas.microsoft.com/office/drawing/2014/main" id="{190F3ED0-CC42-0501-E4F7-2BA5904768F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a:extLst>
              <a:ext uri="{FF2B5EF4-FFF2-40B4-BE49-F238E27FC236}">
                <a16:creationId xmlns:a16="http://schemas.microsoft.com/office/drawing/2014/main" id="{82EFE2F7-909A-750C-E0EE-06B19E75A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9688"/>
            <a:ext cx="12192000" cy="5998312"/>
          </a:xfrm>
          <a:prstGeom prst="rect">
            <a:avLst/>
          </a:prstGeom>
        </p:spPr>
      </p:pic>
    </p:spTree>
    <p:extLst>
      <p:ext uri="{BB962C8B-B14F-4D97-AF65-F5344CB8AC3E}">
        <p14:creationId xmlns:p14="http://schemas.microsoft.com/office/powerpoint/2010/main" val="2369011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C63B-8820-4A25-147D-643925BDA78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DC0107E-3450-E3A3-7236-97E7CEEEB0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pic>
        <p:nvPicPr>
          <p:cNvPr id="7" name="Picture 6">
            <a:extLst>
              <a:ext uri="{FF2B5EF4-FFF2-40B4-BE49-F238E27FC236}">
                <a16:creationId xmlns:a16="http://schemas.microsoft.com/office/drawing/2014/main" id="{68283AE5-6BFF-457E-CDD5-5645959E2E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2521" y="1097188"/>
            <a:ext cx="10144759" cy="5562979"/>
          </a:xfrm>
          <a:prstGeom prst="rect">
            <a:avLst/>
          </a:prstGeom>
          <a:noFill/>
          <a:ln>
            <a:noFill/>
          </a:ln>
        </p:spPr>
      </p:pic>
      <p:sp>
        <p:nvSpPr>
          <p:cNvPr id="8" name="TextBox 7">
            <a:extLst>
              <a:ext uri="{FF2B5EF4-FFF2-40B4-BE49-F238E27FC236}">
                <a16:creationId xmlns:a16="http://schemas.microsoft.com/office/drawing/2014/main" id="{DB67DC57-1C86-9A91-E7C4-C333E0318AD6}"/>
              </a:ext>
            </a:extLst>
          </p:cNvPr>
          <p:cNvSpPr txBox="1"/>
          <p:nvPr/>
        </p:nvSpPr>
        <p:spPr>
          <a:xfrm>
            <a:off x="3779499" y="139817"/>
            <a:ext cx="4633000" cy="769441"/>
          </a:xfrm>
          <a:prstGeom prst="rect">
            <a:avLst/>
          </a:prstGeom>
          <a:noFill/>
        </p:spPr>
        <p:txBody>
          <a:bodyPr wrap="none" rtlCol="0">
            <a:spAutoFit/>
          </a:bodyPr>
          <a:lstStyle/>
          <a:p>
            <a:r>
              <a:rPr lang="en-IN" sz="4400" dirty="0">
                <a:solidFill>
                  <a:schemeClr val="bg1"/>
                </a:solidFill>
                <a:latin typeface="Times New Roman Bold" panose="02020803070505020304" pitchFamily="18" charset="0"/>
                <a:cs typeface="Times New Roman Bold" panose="02020803070505020304" pitchFamily="18" charset="0"/>
              </a:rPr>
              <a:t>Use Case Diagram</a:t>
            </a:r>
          </a:p>
        </p:txBody>
      </p:sp>
    </p:spTree>
    <p:extLst>
      <p:ext uri="{BB962C8B-B14F-4D97-AF65-F5344CB8AC3E}">
        <p14:creationId xmlns:p14="http://schemas.microsoft.com/office/powerpoint/2010/main" val="386547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0E8C-49E0-6A02-E76C-817A1CBDE2E7}"/>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3BAB45FA-029D-A8D6-AC79-FD0917DE6C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8" name="TextBox 7">
            <a:extLst>
              <a:ext uri="{FF2B5EF4-FFF2-40B4-BE49-F238E27FC236}">
                <a16:creationId xmlns:a16="http://schemas.microsoft.com/office/drawing/2014/main" id="{A94DF82F-ACDE-2D2C-7AB9-6FDE48C68DD2}"/>
              </a:ext>
            </a:extLst>
          </p:cNvPr>
          <p:cNvSpPr txBox="1"/>
          <p:nvPr/>
        </p:nvSpPr>
        <p:spPr>
          <a:xfrm>
            <a:off x="3739424" y="120247"/>
            <a:ext cx="4713150" cy="769441"/>
          </a:xfrm>
          <a:prstGeom prst="rect">
            <a:avLst/>
          </a:prstGeom>
          <a:noFill/>
        </p:spPr>
        <p:txBody>
          <a:bodyPr wrap="none" rtlCol="0">
            <a:spAutoFit/>
          </a:bodyPr>
          <a:lstStyle/>
          <a:p>
            <a:r>
              <a:rPr lang="en-IN" sz="4400" dirty="0">
                <a:solidFill>
                  <a:schemeClr val="bg1"/>
                </a:solidFill>
                <a:latin typeface="Times New Roman Bold" panose="02020803070505020304" pitchFamily="18" charset="0"/>
                <a:cs typeface="Times New Roman Bold" panose="02020803070505020304" pitchFamily="18" charset="0"/>
              </a:rPr>
              <a:t>Sequence Diagram</a:t>
            </a:r>
          </a:p>
        </p:txBody>
      </p:sp>
      <p:pic>
        <p:nvPicPr>
          <p:cNvPr id="4" name="Picture 3">
            <a:extLst>
              <a:ext uri="{FF2B5EF4-FFF2-40B4-BE49-F238E27FC236}">
                <a16:creationId xmlns:a16="http://schemas.microsoft.com/office/drawing/2014/main" id="{C3E966EA-7FFD-1E25-35BD-7034ED288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34566"/>
            <a:ext cx="10515600" cy="5723434"/>
          </a:xfrm>
          <a:prstGeom prst="rect">
            <a:avLst/>
          </a:prstGeom>
        </p:spPr>
      </p:pic>
    </p:spTree>
    <p:extLst>
      <p:ext uri="{BB962C8B-B14F-4D97-AF65-F5344CB8AC3E}">
        <p14:creationId xmlns:p14="http://schemas.microsoft.com/office/powerpoint/2010/main" val="253598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43716-DAD9-9B52-E8F3-B1E4C9AF803C}"/>
              </a:ext>
            </a:extLst>
          </p:cNvPr>
          <p:cNvSpPr>
            <a:spLocks noGrp="1"/>
          </p:cNvSpPr>
          <p:nvPr>
            <p:ph type="title"/>
          </p:nvPr>
        </p:nvSpPr>
        <p:spPr/>
        <p:txBody>
          <a:bodyPr/>
          <a:lstStyle/>
          <a:p>
            <a:r>
              <a:rPr lang="en-IN" dirty="0"/>
              <a:t>s</a:t>
            </a:r>
          </a:p>
        </p:txBody>
      </p:sp>
      <p:pic>
        <p:nvPicPr>
          <p:cNvPr id="5" name="Content Placeholder 4">
            <a:extLst>
              <a:ext uri="{FF2B5EF4-FFF2-40B4-BE49-F238E27FC236}">
                <a16:creationId xmlns:a16="http://schemas.microsoft.com/office/drawing/2014/main" id="{DFCF6DC9-6162-6EFF-7943-455F58B557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7" name="TextBox 6">
            <a:extLst>
              <a:ext uri="{FF2B5EF4-FFF2-40B4-BE49-F238E27FC236}">
                <a16:creationId xmlns:a16="http://schemas.microsoft.com/office/drawing/2014/main" id="{DAF13513-777F-7043-5941-42591D0DB5BA}"/>
              </a:ext>
            </a:extLst>
          </p:cNvPr>
          <p:cNvSpPr txBox="1"/>
          <p:nvPr/>
        </p:nvSpPr>
        <p:spPr>
          <a:xfrm>
            <a:off x="3970410" y="153465"/>
            <a:ext cx="4273927" cy="769441"/>
          </a:xfrm>
          <a:prstGeom prst="rect">
            <a:avLst/>
          </a:prstGeom>
          <a:noFill/>
        </p:spPr>
        <p:txBody>
          <a:bodyPr wrap="none" rtlCol="0">
            <a:spAutoFit/>
          </a:bodyPr>
          <a:lstStyle/>
          <a:p>
            <a:r>
              <a:rPr lang="en-IN" sz="4400" dirty="0">
                <a:solidFill>
                  <a:schemeClr val="bg1"/>
                </a:solidFill>
                <a:latin typeface="Times New Roman Bold" panose="02020803070505020304" pitchFamily="18" charset="0"/>
                <a:cs typeface="Times New Roman Bold" panose="02020803070505020304" pitchFamily="18" charset="0"/>
              </a:rPr>
              <a:t>Activity diagram</a:t>
            </a:r>
          </a:p>
        </p:txBody>
      </p:sp>
      <p:pic>
        <p:nvPicPr>
          <p:cNvPr id="11" name="Picture 10">
            <a:extLst>
              <a:ext uri="{FF2B5EF4-FFF2-40B4-BE49-F238E27FC236}">
                <a16:creationId xmlns:a16="http://schemas.microsoft.com/office/drawing/2014/main" id="{1078C11A-910F-651D-B47C-1BE8E1CB9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688" y="1027906"/>
            <a:ext cx="8505370" cy="5769383"/>
          </a:xfrm>
          <a:prstGeom prst="rect">
            <a:avLst/>
          </a:prstGeom>
        </p:spPr>
      </p:pic>
    </p:spTree>
    <p:extLst>
      <p:ext uri="{BB962C8B-B14F-4D97-AF65-F5344CB8AC3E}">
        <p14:creationId xmlns:p14="http://schemas.microsoft.com/office/powerpoint/2010/main" val="1261661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41A-12CD-BE10-C684-37F517192B1A}"/>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2D225EA0-0B1A-4E11-077A-B60C7BA0F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pic>
        <p:nvPicPr>
          <p:cNvPr id="4" name="Content Placeholder 4">
            <a:extLst>
              <a:ext uri="{FF2B5EF4-FFF2-40B4-BE49-F238E27FC236}">
                <a16:creationId xmlns:a16="http://schemas.microsoft.com/office/drawing/2014/main" id="{BDFF2FB1-A1EC-9967-80CB-908D2FB3D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6" name="TextBox 5">
            <a:extLst>
              <a:ext uri="{FF2B5EF4-FFF2-40B4-BE49-F238E27FC236}">
                <a16:creationId xmlns:a16="http://schemas.microsoft.com/office/drawing/2014/main" id="{B36C6A71-5E6D-5778-44AB-B7AA7A2547B0}"/>
              </a:ext>
            </a:extLst>
          </p:cNvPr>
          <p:cNvSpPr txBox="1"/>
          <p:nvPr/>
        </p:nvSpPr>
        <p:spPr>
          <a:xfrm>
            <a:off x="3622406" y="180760"/>
            <a:ext cx="4947188" cy="769441"/>
          </a:xfrm>
          <a:prstGeom prst="rect">
            <a:avLst/>
          </a:prstGeom>
          <a:noFill/>
        </p:spPr>
        <p:txBody>
          <a:bodyPr wrap="none" rtlCol="0">
            <a:spAutoFit/>
          </a:bodyPr>
          <a:lstStyle/>
          <a:p>
            <a:r>
              <a:rPr lang="en-IN" sz="4400" dirty="0">
                <a:solidFill>
                  <a:schemeClr val="bg1"/>
                </a:solidFill>
                <a:latin typeface="Times New Roman Bold" panose="02020803070505020304" pitchFamily="18" charset="0"/>
                <a:cs typeface="Times New Roman Bold" panose="02020803070505020304" pitchFamily="18" charset="0"/>
              </a:rPr>
              <a:t>Data Flow Diagram</a:t>
            </a:r>
          </a:p>
        </p:txBody>
      </p:sp>
      <p:pic>
        <p:nvPicPr>
          <p:cNvPr id="12" name="Picture 11">
            <a:extLst>
              <a:ext uri="{FF2B5EF4-FFF2-40B4-BE49-F238E27FC236}">
                <a16:creationId xmlns:a16="http://schemas.microsoft.com/office/drawing/2014/main" id="{7396043C-EF49-009A-A866-114178D6D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170" y="1130961"/>
            <a:ext cx="9811657" cy="5680892"/>
          </a:xfrm>
          <a:prstGeom prst="rect">
            <a:avLst/>
          </a:prstGeom>
        </p:spPr>
      </p:pic>
    </p:spTree>
    <p:extLst>
      <p:ext uri="{BB962C8B-B14F-4D97-AF65-F5344CB8AC3E}">
        <p14:creationId xmlns:p14="http://schemas.microsoft.com/office/powerpoint/2010/main" val="286613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585C-21D0-0B6A-E551-F5B836AF86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E910C3-89E9-E9F7-09F4-16503741DBFE}"/>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1918A9B3-9B67-640B-1B80-3B58EE5D0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5" name="TextBox 4">
            <a:extLst>
              <a:ext uri="{FF2B5EF4-FFF2-40B4-BE49-F238E27FC236}">
                <a16:creationId xmlns:a16="http://schemas.microsoft.com/office/drawing/2014/main" id="{A4A36E7E-636C-9C4E-304F-F1E9B9DDADCF}"/>
              </a:ext>
            </a:extLst>
          </p:cNvPr>
          <p:cNvSpPr txBox="1"/>
          <p:nvPr/>
        </p:nvSpPr>
        <p:spPr>
          <a:xfrm>
            <a:off x="487410" y="1362255"/>
            <a:ext cx="11217179" cy="4751557"/>
          </a:xfrm>
          <a:prstGeom prst="rect">
            <a:avLst/>
          </a:prstGeom>
          <a:noFill/>
        </p:spPr>
        <p:txBody>
          <a:bodyPr wrap="square" rtlCol="0">
            <a:spAutoFit/>
          </a:bodyPr>
          <a:lstStyle/>
          <a:p>
            <a:pPr lvl="1">
              <a:lnSpc>
                <a:spcPct val="150000"/>
              </a:lnSpc>
            </a:pPr>
            <a:r>
              <a:rPr lang="en-IN" sz="2400" b="1" u="sng" dirty="0">
                <a:solidFill>
                  <a:schemeClr val="bg1"/>
                </a:solidFill>
                <a:latin typeface="Times New Roman Bold" panose="02020803070505020304" pitchFamily="18" charset="0"/>
                <a:cs typeface="Times New Roman Bold" panose="02020803070505020304" pitchFamily="18" charset="0"/>
              </a:rPr>
              <a:t>Tools and Technologies Used :</a:t>
            </a:r>
            <a:endParaRPr lang="en-IN" sz="2000" u="sng" dirty="0">
              <a:solidFill>
                <a:schemeClr val="bg1"/>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Programming Languages:</a:t>
            </a:r>
          </a:p>
          <a:p>
            <a:pPr marL="1257300" lvl="2" indent="-34290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Python (</a:t>
            </a:r>
            <a:r>
              <a:rPr lang="en-US" dirty="0">
                <a:solidFill>
                  <a:schemeClr val="bg1"/>
                </a:solidFill>
                <a:latin typeface="Times New Roman" panose="02020603050405020304" pitchFamily="18" charset="0"/>
                <a:cs typeface="Times New Roman" panose="02020603050405020304" pitchFamily="18" charset="0"/>
              </a:rPr>
              <a:t>For backend logic, data processing, and ML models</a:t>
            </a:r>
            <a:r>
              <a:rPr lang="en-IN" dirty="0">
                <a:solidFill>
                  <a:schemeClr val="bg1"/>
                </a:solidFill>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Frameworks &amp; Core Libraries:</a:t>
            </a:r>
          </a:p>
          <a:p>
            <a:pPr marL="1257300" lvl="2" indent="-34290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Flask (</a:t>
            </a:r>
            <a:r>
              <a:rPr lang="en-US" dirty="0">
                <a:solidFill>
                  <a:schemeClr val="bg1"/>
                </a:solidFill>
                <a:latin typeface="Times New Roman" panose="02020603050405020304" pitchFamily="18" charset="0"/>
                <a:cs typeface="Times New Roman" panose="02020603050405020304" pitchFamily="18" charset="0"/>
              </a:rPr>
              <a:t>Core web framework for the application</a:t>
            </a:r>
            <a:r>
              <a:rPr lang="en-IN" dirty="0">
                <a:solidFill>
                  <a:schemeClr val="bg1"/>
                </a:solidFill>
                <a:latin typeface="Times New Roman" panose="02020603050405020304" pitchFamily="18" charset="0"/>
                <a:cs typeface="Times New Roman" panose="02020603050405020304" pitchFamily="18" charset="0"/>
              </a:rPr>
              <a:t>)</a:t>
            </a:r>
          </a:p>
          <a:p>
            <a:pPr marL="1257300" lvl="2"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Flask-</a:t>
            </a:r>
            <a:r>
              <a:rPr lang="en-US" dirty="0" err="1">
                <a:solidFill>
                  <a:schemeClr val="bg1"/>
                </a:solidFill>
                <a:latin typeface="Times New Roman" panose="02020603050405020304" pitchFamily="18" charset="0"/>
                <a:cs typeface="Times New Roman" panose="02020603050405020304" pitchFamily="18" charset="0"/>
              </a:rPr>
              <a:t>SQLAlchemy</a:t>
            </a:r>
            <a:r>
              <a:rPr lang="en-US" dirty="0">
                <a:solidFill>
                  <a:schemeClr val="bg1"/>
                </a:solidFill>
                <a:latin typeface="Times New Roman" panose="02020603050405020304" pitchFamily="18" charset="0"/>
                <a:cs typeface="Times New Roman" panose="02020603050405020304" pitchFamily="18" charset="0"/>
              </a:rPr>
              <a:t> (Database ORM for users and products)</a:t>
            </a:r>
          </a:p>
          <a:p>
            <a:pPr marL="1257300" lvl="2"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Flask-Login (Handling user authentication and sessions</a:t>
            </a:r>
            <a:r>
              <a:rPr lang="en-IN" dirty="0">
                <a:solidFill>
                  <a:schemeClr val="bg1"/>
                </a:solidFill>
                <a:latin typeface="Times New Roman" panose="02020603050405020304" pitchFamily="18" charset="0"/>
                <a:cs typeface="Times New Roman" panose="02020603050405020304" pitchFamily="18" charset="0"/>
              </a:rPr>
              <a:t>)</a:t>
            </a:r>
          </a:p>
          <a:p>
            <a:pPr marL="1257300" lvl="2"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Flask-WTF (Creating and validating web forms</a:t>
            </a:r>
            <a:r>
              <a:rPr lang="en-IN" dirty="0">
                <a:solidFill>
                  <a:schemeClr val="bg1"/>
                </a:solidFill>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Data Science &amp; ML Libraries:</a:t>
            </a:r>
          </a:p>
          <a:p>
            <a:pPr marL="1257300" lvl="2" indent="-34290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Scikit-learn (For building and running the ML models)</a:t>
            </a:r>
          </a:p>
          <a:p>
            <a:pPr marL="1257300" lvl="2"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Pandas &amp; NumPy (Data handling, cleaning, and preprocessing)</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C21C5A4-2AD2-D0B4-8294-4FB3C98AF9FB}"/>
              </a:ext>
            </a:extLst>
          </p:cNvPr>
          <p:cNvSpPr txBox="1"/>
          <p:nvPr/>
        </p:nvSpPr>
        <p:spPr>
          <a:xfrm>
            <a:off x="3349284" y="258465"/>
            <a:ext cx="5252015" cy="738664"/>
          </a:xfrm>
          <a:prstGeom prst="rect">
            <a:avLst/>
          </a:prstGeom>
          <a:noFill/>
        </p:spPr>
        <p:txBody>
          <a:bodyPr wrap="none" rtlCol="0">
            <a:spAutoFit/>
          </a:bodyPr>
          <a:lstStyle/>
          <a:p>
            <a:r>
              <a:rPr lang="en-IN" sz="4200" dirty="0">
                <a:solidFill>
                  <a:schemeClr val="bg1"/>
                </a:solidFill>
                <a:latin typeface="Times New Roman Bold" panose="02020803070505020304" pitchFamily="18" charset="0"/>
                <a:cs typeface="Times New Roman Bold" panose="02020803070505020304" pitchFamily="18" charset="0"/>
              </a:rPr>
              <a:t>IMPLEMENTATION</a:t>
            </a:r>
          </a:p>
        </p:txBody>
      </p:sp>
    </p:spTree>
    <p:extLst>
      <p:ext uri="{BB962C8B-B14F-4D97-AF65-F5344CB8AC3E}">
        <p14:creationId xmlns:p14="http://schemas.microsoft.com/office/powerpoint/2010/main" val="223116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D7A5-868F-A941-0534-673D25823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D4B69-1360-0759-35BA-B3E8C7DBE8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6E40AB-6F65-485C-3923-15AD32EA00D3}"/>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16DE818B-8606-67B5-2E69-35A5BC19D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5" name="TextBox 4">
            <a:extLst>
              <a:ext uri="{FF2B5EF4-FFF2-40B4-BE49-F238E27FC236}">
                <a16:creationId xmlns:a16="http://schemas.microsoft.com/office/drawing/2014/main" id="{EF8816EA-D177-B583-7947-2B5C20F627C8}"/>
              </a:ext>
            </a:extLst>
          </p:cNvPr>
          <p:cNvSpPr txBox="1"/>
          <p:nvPr/>
        </p:nvSpPr>
        <p:spPr>
          <a:xfrm>
            <a:off x="487409" y="1134566"/>
            <a:ext cx="11217179" cy="4982390"/>
          </a:xfrm>
          <a:prstGeom prst="rect">
            <a:avLst/>
          </a:prstGeom>
          <a:noFill/>
        </p:spPr>
        <p:txBody>
          <a:bodyPr wrap="square" rtlCol="0">
            <a:spAutoFit/>
          </a:bodyPr>
          <a:lstStyle/>
          <a:p>
            <a:pPr lvl="1"/>
            <a:r>
              <a:rPr lang="en-IN" sz="2400" b="1" u="sng" dirty="0">
                <a:solidFill>
                  <a:schemeClr val="bg1"/>
                </a:solidFill>
                <a:latin typeface="Times New Roman Bold" panose="02020803070505020304" pitchFamily="18" charset="0"/>
                <a:cs typeface="Times New Roman Bold" panose="02020803070505020304" pitchFamily="18" charset="0"/>
              </a:rPr>
              <a:t>Tools and Technologies Used :</a:t>
            </a:r>
            <a:endParaRPr lang="en-IN" sz="2000" u="sng" dirty="0">
              <a:solidFill>
                <a:schemeClr val="bg1"/>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Data Sourcing &amp; APIs (For Model Training)</a:t>
            </a:r>
            <a:r>
              <a:rPr lang="en-IN" b="1" dirty="0">
                <a:solidFill>
                  <a:schemeClr val="bg1"/>
                </a:solidFill>
                <a:latin typeface="Times New Roman" panose="02020603050405020304" pitchFamily="18" charset="0"/>
                <a:cs typeface="Times New Roman" panose="02020603050405020304" pitchFamily="18" charset="0"/>
              </a:rPr>
              <a:t>:</a:t>
            </a:r>
          </a:p>
          <a:p>
            <a:pPr marL="1257300" lvl="2" indent="-342900">
              <a:lnSpc>
                <a:spcPct val="150000"/>
              </a:lnSpc>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Agmarknet</a:t>
            </a:r>
            <a:r>
              <a:rPr lang="en-US" dirty="0">
                <a:solidFill>
                  <a:schemeClr val="bg1"/>
                </a:solidFill>
                <a:latin typeface="Times New Roman" panose="02020603050405020304" pitchFamily="18" charset="0"/>
                <a:cs typeface="Times New Roman" panose="02020603050405020304" pitchFamily="18" charset="0"/>
              </a:rPr>
              <a:t> (agmarknet.gov.in) (Used to scrape historical crop market prices</a:t>
            </a:r>
            <a:r>
              <a:rPr lang="en-IN" dirty="0">
                <a:solidFill>
                  <a:schemeClr val="bg1"/>
                </a:solidFill>
                <a:latin typeface="Times New Roman" panose="02020603050405020304" pitchFamily="18" charset="0"/>
                <a:cs typeface="Times New Roman" panose="02020603050405020304" pitchFamily="18" charset="0"/>
              </a:rPr>
              <a:t>)</a:t>
            </a:r>
          </a:p>
          <a:p>
            <a:pPr marL="1257300" lvl="2"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Open-</a:t>
            </a:r>
            <a:r>
              <a:rPr lang="en-US" dirty="0" err="1">
                <a:solidFill>
                  <a:schemeClr val="bg1"/>
                </a:solidFill>
                <a:latin typeface="Times New Roman" panose="02020603050405020304" pitchFamily="18" charset="0"/>
                <a:cs typeface="Times New Roman" panose="02020603050405020304" pitchFamily="18" charset="0"/>
              </a:rPr>
              <a:t>Meteo</a:t>
            </a:r>
            <a:r>
              <a:rPr lang="en-US" dirty="0">
                <a:solidFill>
                  <a:schemeClr val="bg1"/>
                </a:solidFill>
                <a:latin typeface="Times New Roman" panose="02020603050405020304" pitchFamily="18" charset="0"/>
                <a:cs typeface="Times New Roman" panose="02020603050405020304" pitchFamily="18" charset="0"/>
              </a:rPr>
              <a:t> API (Used to fetch historical weather data for training)</a:t>
            </a:r>
            <a:endParaRPr lang="en-IN" dirty="0">
              <a:solidFill>
                <a:schemeClr val="bg1"/>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Database:</a:t>
            </a:r>
          </a:p>
          <a:p>
            <a:pPr marL="1257300" lvl="2"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SQLite (Application database for user and marketplace data</a:t>
            </a:r>
            <a:r>
              <a:rPr lang="en-IN" dirty="0">
                <a:solidFill>
                  <a:schemeClr val="bg1"/>
                </a:solidFill>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ML Models Used:</a:t>
            </a:r>
          </a:p>
          <a:p>
            <a:pPr marL="1257300" lvl="2" indent="-342900">
              <a:lnSpc>
                <a:spcPct val="150000"/>
              </a:lnSpc>
              <a:buFont typeface="Arial" panose="020B0604020202020204" pitchFamily="34" charset="0"/>
              <a:buChar char="•"/>
            </a:pPr>
            <a:r>
              <a:rPr lang="en-IN" dirty="0" err="1">
                <a:solidFill>
                  <a:schemeClr val="bg1"/>
                </a:solidFill>
              </a:rPr>
              <a:t>RandomForestClassifier</a:t>
            </a:r>
            <a:r>
              <a:rPr lang="en-IN" dirty="0">
                <a:solidFill>
                  <a:schemeClr val="bg1"/>
                </a:solidFill>
              </a:rPr>
              <a:t> (For Crop recommendation</a:t>
            </a:r>
            <a:r>
              <a:rPr lang="en-IN" dirty="0">
                <a:solidFill>
                  <a:schemeClr val="bg1"/>
                </a:solidFill>
                <a:latin typeface="Times New Roman" panose="02020603050405020304" pitchFamily="18" charset="0"/>
                <a:cs typeface="Times New Roman" panose="02020603050405020304" pitchFamily="18" charset="0"/>
              </a:rPr>
              <a:t>)</a:t>
            </a:r>
          </a:p>
          <a:p>
            <a:pPr marL="1257300" lvl="2" indent="-342900">
              <a:lnSpc>
                <a:spcPct val="150000"/>
              </a:lnSpc>
              <a:buFont typeface="Arial" panose="020B0604020202020204" pitchFamily="34" charset="0"/>
              <a:buChar char="•"/>
            </a:pPr>
            <a:r>
              <a:rPr lang="en-IN" dirty="0" err="1">
                <a:solidFill>
                  <a:schemeClr val="bg1"/>
                </a:solidFill>
                <a:latin typeface="Times New Roman" panose="02020603050405020304" pitchFamily="18" charset="0"/>
                <a:cs typeface="Times New Roman" panose="02020603050405020304" pitchFamily="18" charset="0"/>
              </a:rPr>
              <a:t>GradientBoostingRegressor</a:t>
            </a:r>
            <a:r>
              <a:rPr lang="en-IN" dirty="0">
                <a:solidFill>
                  <a:schemeClr val="bg1"/>
                </a:solidFill>
                <a:latin typeface="Times New Roman" panose="02020603050405020304" pitchFamily="18" charset="0"/>
                <a:cs typeface="Times New Roman" panose="02020603050405020304" pitchFamily="18" charset="0"/>
              </a:rPr>
              <a:t> (For </a:t>
            </a:r>
            <a:r>
              <a:rPr lang="en-IN" dirty="0">
                <a:solidFill>
                  <a:schemeClr val="bg1"/>
                </a:solidFill>
              </a:rPr>
              <a:t>Price and arrivals</a:t>
            </a:r>
            <a:r>
              <a:rPr lang="en-IN" dirty="0">
                <a:solidFill>
                  <a:schemeClr val="bg1"/>
                </a:solidFill>
                <a:latin typeface="Times New Roman" panose="02020603050405020304" pitchFamily="18" charset="0"/>
                <a:cs typeface="Times New Roman" panose="02020603050405020304" pitchFamily="18" charset="0"/>
              </a:rPr>
              <a:t> Recommendation)</a:t>
            </a:r>
          </a:p>
          <a:p>
            <a:pPr marL="1257300" lvl="2"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Regression Model (For yield prediction)</a:t>
            </a:r>
            <a:endParaRPr lang="en-IN" dirty="0">
              <a:solidFill>
                <a:schemeClr val="bg1"/>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IDEs / Tools:</a:t>
            </a:r>
          </a:p>
          <a:p>
            <a:pPr marL="1257300" lvl="2" indent="-34290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VS Code (development &amp; testing)Postman (API testing)</a:t>
            </a:r>
          </a:p>
        </p:txBody>
      </p:sp>
      <p:sp>
        <p:nvSpPr>
          <p:cNvPr id="7" name="TextBox 6">
            <a:extLst>
              <a:ext uri="{FF2B5EF4-FFF2-40B4-BE49-F238E27FC236}">
                <a16:creationId xmlns:a16="http://schemas.microsoft.com/office/drawing/2014/main" id="{E9559B04-B70C-0DB7-74A9-AAD06797ADA7}"/>
              </a:ext>
            </a:extLst>
          </p:cNvPr>
          <p:cNvSpPr txBox="1"/>
          <p:nvPr/>
        </p:nvSpPr>
        <p:spPr>
          <a:xfrm>
            <a:off x="3349284" y="258465"/>
            <a:ext cx="5252015" cy="738664"/>
          </a:xfrm>
          <a:prstGeom prst="rect">
            <a:avLst/>
          </a:prstGeom>
          <a:noFill/>
        </p:spPr>
        <p:txBody>
          <a:bodyPr wrap="none" rtlCol="0">
            <a:spAutoFit/>
          </a:bodyPr>
          <a:lstStyle/>
          <a:p>
            <a:r>
              <a:rPr lang="en-IN" sz="4200" dirty="0">
                <a:solidFill>
                  <a:schemeClr val="bg1"/>
                </a:solidFill>
                <a:latin typeface="Times New Roman Bold" panose="02020803070505020304" pitchFamily="18" charset="0"/>
                <a:cs typeface="Times New Roman Bold" panose="02020803070505020304" pitchFamily="18" charset="0"/>
              </a:rPr>
              <a:t>IMPLEMENTATION</a:t>
            </a:r>
          </a:p>
        </p:txBody>
      </p:sp>
    </p:spTree>
    <p:extLst>
      <p:ext uri="{BB962C8B-B14F-4D97-AF65-F5344CB8AC3E}">
        <p14:creationId xmlns:p14="http://schemas.microsoft.com/office/powerpoint/2010/main" val="1906573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2125-35F8-C5FB-B7AE-2455EDBCAE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0BC498D-D5B0-6E0A-E4D1-555F795BFAA9}"/>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A915B5D8-B0C1-BBAA-4D87-6348ECE28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6" name="TextBox 5">
            <a:extLst>
              <a:ext uri="{FF2B5EF4-FFF2-40B4-BE49-F238E27FC236}">
                <a16:creationId xmlns:a16="http://schemas.microsoft.com/office/drawing/2014/main" id="{E2FD9ED9-A008-1F7C-06FA-7F596DD1746B}"/>
              </a:ext>
            </a:extLst>
          </p:cNvPr>
          <p:cNvSpPr txBox="1"/>
          <p:nvPr/>
        </p:nvSpPr>
        <p:spPr>
          <a:xfrm>
            <a:off x="499281" y="636985"/>
            <a:ext cx="10854519" cy="5539978"/>
          </a:xfrm>
          <a:prstGeom prst="rect">
            <a:avLst/>
          </a:prstGeom>
          <a:noFill/>
        </p:spPr>
        <p:txBody>
          <a:bodyPr wrap="square">
            <a:spAutoFit/>
          </a:bodyPr>
          <a:lstStyle/>
          <a:p>
            <a:pPr lvl="1"/>
            <a:r>
              <a:rPr lang="en-IN" sz="2400" b="1" u="sng" dirty="0">
                <a:solidFill>
                  <a:schemeClr val="bg1"/>
                </a:solidFill>
                <a:effectLst/>
                <a:latin typeface="Times New Roman" panose="02020603050405020304" pitchFamily="18" charset="0"/>
                <a:ea typeface="Times New Roman" panose="02020603050405020304" pitchFamily="18" charset="0"/>
              </a:rPr>
              <a:t>Project Modules:</a:t>
            </a:r>
          </a:p>
          <a:p>
            <a:pPr lvl="1"/>
            <a:endParaRPr lang="en-IN" sz="2400" dirty="0">
              <a:solidFill>
                <a:schemeClr val="bg1"/>
              </a:solidFill>
              <a:effectLst/>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IN" b="1" dirty="0">
                <a:solidFill>
                  <a:schemeClr val="bg1"/>
                </a:solidFill>
                <a:latin typeface="Times New Roman" panose="02020603050405020304" pitchFamily="18" charset="0"/>
                <a:ea typeface="Times New Roman" panose="02020603050405020304" pitchFamily="18" charset="0"/>
              </a:rPr>
              <a:t>Authentication Module (auth):</a:t>
            </a:r>
          </a:p>
          <a:p>
            <a:pPr marL="1200150" lvl="2" indent="-285750">
              <a:buFont typeface="Arial" panose="020B0604020202020204" pitchFamily="34" charset="0"/>
              <a:buChar char="•"/>
            </a:pPr>
            <a:r>
              <a:rPr lang="en-US" dirty="0">
                <a:solidFill>
                  <a:schemeClr val="bg1"/>
                </a:solidFill>
                <a:latin typeface="Times New Roman" panose="02020603050405020304" pitchFamily="18" charset="0"/>
                <a:ea typeface="Times New Roman" panose="02020603050405020304" pitchFamily="18" charset="0"/>
              </a:rPr>
              <a:t>Handles user registration, login, and logout.</a:t>
            </a:r>
          </a:p>
          <a:p>
            <a:pPr marL="1200150" lvl="2" indent="-285750">
              <a:buFont typeface="Arial" panose="020B0604020202020204" pitchFamily="34" charset="0"/>
              <a:buChar char="•"/>
            </a:pPr>
            <a:r>
              <a:rPr lang="en-IN" dirty="0">
                <a:solidFill>
                  <a:schemeClr val="bg1"/>
                </a:solidFill>
                <a:latin typeface="Times New Roman" panose="02020603050405020304" pitchFamily="18" charset="0"/>
                <a:ea typeface="Times New Roman" panose="02020603050405020304" pitchFamily="18" charset="0"/>
              </a:rPr>
              <a:t>Uses Flask-Login to manage user sessions.</a:t>
            </a:r>
          </a:p>
          <a:p>
            <a:pPr lvl="2"/>
            <a:endParaRPr lang="en-IN" dirty="0">
              <a:solidFill>
                <a:schemeClr val="bg1"/>
              </a:solidFill>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IN" b="1" dirty="0">
                <a:solidFill>
                  <a:schemeClr val="bg1"/>
                </a:solidFill>
                <a:latin typeface="Times New Roman" panose="02020603050405020304" pitchFamily="18" charset="0"/>
                <a:ea typeface="Times New Roman" panose="02020603050405020304" pitchFamily="18" charset="0"/>
              </a:rPr>
              <a:t>Farmer Dashboard Module (farmer):</a:t>
            </a:r>
          </a:p>
          <a:p>
            <a:pPr marL="1200150" lvl="2"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This is the core user-facing module</a:t>
            </a:r>
          </a:p>
          <a:p>
            <a:pPr marL="1200150" lvl="2"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Provides web forms for users to input soil (N, P, K, pH) and location data</a:t>
            </a:r>
          </a:p>
          <a:p>
            <a:pPr marL="1200150" lvl="2" indent="-285750">
              <a:buFont typeface="Arial" panose="020B0604020202020204" pitchFamily="34" charset="0"/>
              <a:buChar char="•"/>
            </a:pPr>
            <a:r>
              <a:rPr lang="en-US" dirty="0">
                <a:solidFill>
                  <a:schemeClr val="bg1"/>
                </a:solidFill>
                <a:latin typeface="Times New Roman" panose="02020603050405020304" pitchFamily="18" charset="0"/>
                <a:ea typeface="Times New Roman" panose="02020603050405020304" pitchFamily="18" charset="0"/>
              </a:rPr>
              <a:t>Calls the ML models to get predictions and displays the "Top 5 Recommendations“</a:t>
            </a:r>
          </a:p>
          <a:p>
            <a:pPr lvl="2"/>
            <a:endParaRPr lang="en-IN" dirty="0">
              <a:solidFill>
                <a:schemeClr val="bg1"/>
              </a:solidFill>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IN" b="1" dirty="0">
                <a:solidFill>
                  <a:schemeClr val="bg1"/>
                </a:solidFill>
                <a:latin typeface="Times New Roman" panose="02020603050405020304" pitchFamily="18" charset="0"/>
                <a:ea typeface="Times New Roman" panose="02020603050405020304" pitchFamily="18" charset="0"/>
              </a:rPr>
              <a:t>Prediction Module (Processing Module) :</a:t>
            </a:r>
          </a:p>
          <a:p>
            <a:pPr marL="1200150" lvl="2" indent="-285750">
              <a:buFont typeface="Arial" panose="020B0604020202020204" pitchFamily="34" charset="0"/>
              <a:buChar char="•"/>
            </a:pPr>
            <a:r>
              <a:rPr lang="en-IN" dirty="0">
                <a:solidFill>
                  <a:schemeClr val="bg1"/>
                </a:solidFill>
                <a:latin typeface="Times New Roman" panose="02020603050405020304" pitchFamily="18" charset="0"/>
                <a:ea typeface="Times New Roman" panose="02020603050405020304" pitchFamily="18" charset="0"/>
              </a:rPr>
              <a:t>Uses Gradient Boosting </a:t>
            </a:r>
            <a:r>
              <a:rPr lang="en-IN" dirty="0" err="1">
                <a:solidFill>
                  <a:schemeClr val="bg1"/>
                </a:solidFill>
                <a:latin typeface="Times New Roman" panose="02020603050405020304" pitchFamily="18" charset="0"/>
                <a:ea typeface="Times New Roman" panose="02020603050405020304" pitchFamily="18" charset="0"/>
              </a:rPr>
              <a:t>Regressor</a:t>
            </a:r>
            <a:r>
              <a:rPr lang="en-IN" dirty="0">
                <a:solidFill>
                  <a:schemeClr val="bg1"/>
                </a:solidFill>
                <a:latin typeface="Times New Roman" panose="02020603050405020304" pitchFamily="18" charset="0"/>
                <a:ea typeface="Times New Roman" panose="02020603050405020304" pitchFamily="18" charset="0"/>
              </a:rPr>
              <a:t> for price and arrivals.</a:t>
            </a:r>
          </a:p>
          <a:p>
            <a:pPr marL="1200150" lvl="2" indent="-285750">
              <a:buFont typeface="Arial" panose="020B0604020202020204" pitchFamily="34" charset="0"/>
              <a:buChar char="•"/>
            </a:pPr>
            <a:r>
              <a:rPr lang="en-IN" dirty="0">
                <a:solidFill>
                  <a:schemeClr val="bg1"/>
                </a:solidFill>
                <a:latin typeface="Times New Roman" panose="02020603050405020304" pitchFamily="18" charset="0"/>
                <a:ea typeface="Times New Roman" panose="02020603050405020304" pitchFamily="18" charset="0"/>
              </a:rPr>
              <a:t>Trains on cleaned dataset with weather + market features.</a:t>
            </a:r>
          </a:p>
          <a:p>
            <a:pPr marL="1200150" lvl="2" indent="-285750">
              <a:buFont typeface="Arial" panose="020B0604020202020204" pitchFamily="34" charset="0"/>
              <a:buChar char="•"/>
            </a:pPr>
            <a:r>
              <a:rPr lang="en-IN" dirty="0">
                <a:solidFill>
                  <a:schemeClr val="bg1"/>
                </a:solidFill>
                <a:latin typeface="Times New Roman" panose="02020603050405020304" pitchFamily="18" charset="0"/>
                <a:ea typeface="Times New Roman" panose="02020603050405020304" pitchFamily="18" charset="0"/>
              </a:rPr>
              <a:t>Generates price and arrival forecasts for future dates.</a:t>
            </a:r>
          </a:p>
          <a:p>
            <a:pPr lvl="2"/>
            <a:endParaRPr lang="en-IN" dirty="0">
              <a:solidFill>
                <a:schemeClr val="bg1"/>
              </a:solidFill>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IN" b="1" dirty="0">
                <a:solidFill>
                  <a:schemeClr val="bg1"/>
                </a:solidFill>
                <a:latin typeface="Times New Roman" panose="02020603050405020304" pitchFamily="18" charset="0"/>
                <a:ea typeface="Times New Roman" panose="02020603050405020304" pitchFamily="18" charset="0"/>
              </a:rPr>
              <a:t>Marketplace Module (market):</a:t>
            </a:r>
          </a:p>
          <a:p>
            <a:pPr marL="1200150" lvl="2" indent="-285750">
              <a:buFont typeface="Arial" panose="020B0604020202020204" pitchFamily="34" charset="0"/>
              <a:buChar char="•"/>
            </a:pPr>
            <a:r>
              <a:rPr lang="en-US" dirty="0">
                <a:solidFill>
                  <a:schemeClr val="bg1"/>
                </a:solidFill>
                <a:latin typeface="Times New Roman" panose="02020603050405020304" pitchFamily="18" charset="0"/>
                <a:ea typeface="Times New Roman" panose="02020603050405020304" pitchFamily="18" charset="0"/>
              </a:rPr>
              <a:t>Allows users to "Sell Your Produce" by adding new products to the database</a:t>
            </a:r>
            <a:r>
              <a:rPr lang="en-IN" dirty="0">
                <a:solidFill>
                  <a:schemeClr val="bg1"/>
                </a:solidFill>
                <a:latin typeface="Times New Roman" panose="02020603050405020304" pitchFamily="18" charset="0"/>
                <a:ea typeface="Times New Roman" panose="02020603050405020304" pitchFamily="18" charset="0"/>
              </a:rPr>
              <a:t>.</a:t>
            </a:r>
          </a:p>
          <a:p>
            <a:pPr marL="1200150" lvl="2" indent="-285750">
              <a:buFont typeface="Arial" panose="020B0604020202020204" pitchFamily="34" charset="0"/>
              <a:buChar char="•"/>
            </a:pPr>
            <a:r>
              <a:rPr lang="en-US" dirty="0">
                <a:solidFill>
                  <a:schemeClr val="bg1"/>
                </a:solidFill>
                <a:latin typeface="Times New Roman" panose="02020603050405020304" pitchFamily="18" charset="0"/>
                <a:ea typeface="Times New Roman" panose="02020603050405020304" pitchFamily="18" charset="0"/>
              </a:rPr>
              <a:t>Lets users browse a "Marketplace" to see all products listed by other farmers</a:t>
            </a:r>
            <a:r>
              <a:rPr lang="en-IN" dirty="0">
                <a:solidFill>
                  <a:schemeClr val="bg1"/>
                </a:solidFill>
                <a:latin typeface="Times New Roman" panose="02020603050405020304" pitchFamily="18" charset="0"/>
                <a:ea typeface="Times New Roman" panose="02020603050405020304" pitchFamily="18" charset="0"/>
              </a:rPr>
              <a:t>.</a:t>
            </a:r>
            <a:r>
              <a:rPr lang="en-IN" b="1" dirty="0">
                <a:solidFill>
                  <a:schemeClr val="bg1"/>
                </a:solidFill>
                <a:effectLst/>
                <a:latin typeface="Times New Roman" panose="02020603050405020304" pitchFamily="18" charset="0"/>
                <a:ea typeface="Times New Roman" panose="02020603050405020304" pitchFamily="18" charset="0"/>
              </a:rPr>
              <a:t> </a:t>
            </a:r>
            <a:endParaRPr lang="en-IN"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15157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DAEE-5F3D-ED83-5ECA-90FBA582AFA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B22DF33-E995-C2F6-6288-49EA39FE90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6" name="TextBox 5">
            <a:extLst>
              <a:ext uri="{FF2B5EF4-FFF2-40B4-BE49-F238E27FC236}">
                <a16:creationId xmlns:a16="http://schemas.microsoft.com/office/drawing/2014/main" id="{9FDAC45E-CFC2-4028-2FF0-EBBA75FF76A7}"/>
              </a:ext>
            </a:extLst>
          </p:cNvPr>
          <p:cNvSpPr txBox="1"/>
          <p:nvPr/>
        </p:nvSpPr>
        <p:spPr>
          <a:xfrm>
            <a:off x="838201" y="860564"/>
            <a:ext cx="10515599" cy="5078313"/>
          </a:xfrm>
          <a:prstGeom prst="rect">
            <a:avLst/>
          </a:prstGeom>
          <a:noFill/>
        </p:spPr>
        <p:txBody>
          <a:bodyPr wrap="square" rtlCol="0">
            <a:spAutoFit/>
          </a:bodyPr>
          <a:lstStyle/>
          <a:p>
            <a:r>
              <a:rPr lang="en-US" sz="2400" b="1" u="sng" dirty="0">
                <a:solidFill>
                  <a:schemeClr val="bg1"/>
                </a:solidFill>
                <a:latin typeface="Times New Roman" panose="02020603050405020304" pitchFamily="18" charset="0"/>
                <a:cs typeface="Times New Roman" panose="02020603050405020304" pitchFamily="18" charset="0"/>
              </a:rPr>
              <a:t>Testing Strategy :</a:t>
            </a:r>
          </a:p>
          <a:p>
            <a:pPr marL="342900" indent="-342900">
              <a:buFont typeface="Arial" panose="020B0604020202020204" pitchFamily="34" charset="0"/>
              <a:buChar char="•"/>
            </a:pPr>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Unit Testing:</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Verified helper functions for data formatting).</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Verified that all ML models (.</a:t>
            </a:r>
            <a:r>
              <a:rPr lang="en-US" sz="2000" dirty="0" err="1">
                <a:solidFill>
                  <a:schemeClr val="bg1"/>
                </a:solidFill>
                <a:latin typeface="Times New Roman" panose="02020603050405020304" pitchFamily="18" charset="0"/>
                <a:cs typeface="Times New Roman" panose="02020603050405020304" pitchFamily="18" charset="0"/>
              </a:rPr>
              <a:t>joblib</a:t>
            </a:r>
            <a:r>
              <a:rPr lang="en-US" sz="2000" dirty="0">
                <a:solidFill>
                  <a:schemeClr val="bg1"/>
                </a:solidFill>
                <a:latin typeface="Times New Roman" panose="02020603050405020304" pitchFamily="18" charset="0"/>
                <a:cs typeface="Times New Roman" panose="02020603050405020304" pitchFamily="18" charset="0"/>
              </a:rPr>
              <a:t> files) load correctly</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Checked weather API returns valid latitude/longitude and daily values.</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Tested individual helper functions and data-formatting logic</a:t>
            </a:r>
          </a:p>
          <a:p>
            <a:pPr marL="342900" indent="-342900">
              <a:buFont typeface="Arial" panose="020B0604020202020204" pitchFamily="34" charset="0"/>
              <a:buChar char="•"/>
            </a:pPr>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Backend Logic Testing (Integration):</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Tested that the main route receives the correct soil and location data from the user's form.</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Checked that the Crop Recommendation model (recommender.py) is called first and successfully returns a top 5 crop list</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Verified that the Price (predictor.py) and Yield (</a:t>
            </a:r>
            <a:r>
              <a:rPr lang="en-US" sz="2000" dirty="0" err="1">
                <a:solidFill>
                  <a:schemeClr val="bg1"/>
                </a:solidFill>
                <a:latin typeface="Times New Roman" panose="02020603050405020304" pitchFamily="18" charset="0"/>
                <a:cs typeface="Times New Roman" panose="02020603050405020304" pitchFamily="18" charset="0"/>
              </a:rPr>
              <a:t>yield_model.joblib</a:t>
            </a:r>
            <a:r>
              <a:rPr lang="en-US" sz="2000" dirty="0">
                <a:solidFill>
                  <a:schemeClr val="bg1"/>
                </a:solidFill>
                <a:latin typeface="Times New Roman" panose="02020603050405020304" pitchFamily="18" charset="0"/>
                <a:cs typeface="Times New Roman" panose="02020603050405020304" pitchFamily="18" charset="0"/>
              </a:rPr>
              <a:t>) models are called in a loop for each of the 5 recommended crops.</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Confirmed that the final results list correctly combines all three predictions (Crop Name, Price, and Yield) before sending them to the results page</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B79C83A-7779-CD52-26CF-BADBD6B846C4}"/>
              </a:ext>
            </a:extLst>
          </p:cNvPr>
          <p:cNvSpPr txBox="1"/>
          <p:nvPr/>
        </p:nvSpPr>
        <p:spPr>
          <a:xfrm>
            <a:off x="5135896" y="91123"/>
            <a:ext cx="1840825" cy="738664"/>
          </a:xfrm>
          <a:prstGeom prst="rect">
            <a:avLst/>
          </a:prstGeom>
          <a:noFill/>
        </p:spPr>
        <p:txBody>
          <a:bodyPr wrap="none" rtlCol="0">
            <a:spAutoFit/>
          </a:bodyPr>
          <a:lstStyle/>
          <a:p>
            <a:r>
              <a:rPr lang="en-IN" sz="4200" dirty="0">
                <a:solidFill>
                  <a:schemeClr val="bg1"/>
                </a:solidFill>
                <a:latin typeface="Times New Roman Bold" panose="02020803070505020304" pitchFamily="18" charset="0"/>
                <a:cs typeface="Times New Roman Bold" panose="02020803070505020304" pitchFamily="18" charset="0"/>
              </a:rPr>
              <a:t>Testing</a:t>
            </a:r>
          </a:p>
        </p:txBody>
      </p:sp>
    </p:spTree>
    <p:extLst>
      <p:ext uri="{BB962C8B-B14F-4D97-AF65-F5344CB8AC3E}">
        <p14:creationId xmlns:p14="http://schemas.microsoft.com/office/powerpoint/2010/main" val="276890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DB84-B042-4944-4762-68C7FA3F47C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CCCD57E-4079-728B-719E-194917C2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6" name="TextBox 5">
            <a:extLst>
              <a:ext uri="{FF2B5EF4-FFF2-40B4-BE49-F238E27FC236}">
                <a16:creationId xmlns:a16="http://schemas.microsoft.com/office/drawing/2014/main" id="{DC234A82-54B3-7652-B378-B01954A741B9}"/>
              </a:ext>
            </a:extLst>
          </p:cNvPr>
          <p:cNvSpPr txBox="1"/>
          <p:nvPr/>
        </p:nvSpPr>
        <p:spPr>
          <a:xfrm>
            <a:off x="4247088" y="84163"/>
            <a:ext cx="3972911" cy="738664"/>
          </a:xfrm>
          <a:prstGeom prst="rect">
            <a:avLst/>
          </a:prstGeom>
        </p:spPr>
        <p:txBody>
          <a:bodyPr wrap="square" lIns="0" tIns="0" rIns="0" bIns="0" rtlCol="0" anchor="t">
            <a:spAutoFit/>
          </a:bodyPr>
          <a:lstStyle/>
          <a:p>
            <a:pPr algn="ctr">
              <a:spcBef>
                <a:spcPct val="0"/>
              </a:spcBef>
            </a:pPr>
            <a:r>
              <a:rPr lang="en-US" sz="4800" b="1" dirty="0">
                <a:solidFill>
                  <a:srgbClr val="FFFFFF"/>
                </a:solidFill>
                <a:latin typeface="Times New Roman Bold"/>
                <a:ea typeface="Times New Roman Bold"/>
                <a:cs typeface="Times New Roman Bold"/>
                <a:sym typeface="Times New Roman Bold"/>
              </a:rPr>
              <a:t>CONTENTS</a:t>
            </a:r>
          </a:p>
        </p:txBody>
      </p:sp>
      <p:grpSp>
        <p:nvGrpSpPr>
          <p:cNvPr id="7" name="Group 2">
            <a:extLst>
              <a:ext uri="{FF2B5EF4-FFF2-40B4-BE49-F238E27FC236}">
                <a16:creationId xmlns:a16="http://schemas.microsoft.com/office/drawing/2014/main" id="{6605BC36-F498-8977-02CF-4A145A62669F}"/>
              </a:ext>
            </a:extLst>
          </p:cNvPr>
          <p:cNvGrpSpPr/>
          <p:nvPr/>
        </p:nvGrpSpPr>
        <p:grpSpPr>
          <a:xfrm>
            <a:off x="1467293" y="1062782"/>
            <a:ext cx="700293" cy="795229"/>
            <a:chOff x="0" y="-1005851"/>
            <a:chExt cx="736600" cy="789053"/>
          </a:xfrm>
        </p:grpSpPr>
        <p:sp>
          <p:nvSpPr>
            <p:cNvPr id="8" name="Freeform 3">
              <a:extLst>
                <a:ext uri="{FF2B5EF4-FFF2-40B4-BE49-F238E27FC236}">
                  <a16:creationId xmlns:a16="http://schemas.microsoft.com/office/drawing/2014/main" id="{A084D7AC-5E5F-CC8F-81F1-3C33C07A204A}"/>
                </a:ext>
              </a:extLst>
            </p:cNvPr>
            <p:cNvSpPr/>
            <p:nvPr/>
          </p:nvSpPr>
          <p:spPr>
            <a:xfrm>
              <a:off x="0" y="-943873"/>
              <a:ext cx="736600" cy="7270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9" name="TextBox 4">
              <a:extLst>
                <a:ext uri="{FF2B5EF4-FFF2-40B4-BE49-F238E27FC236}">
                  <a16:creationId xmlns:a16="http://schemas.microsoft.com/office/drawing/2014/main" id="{FDC4B358-1808-24F6-A7DF-3312B9BF3D98}"/>
                </a:ext>
              </a:extLst>
            </p:cNvPr>
            <p:cNvSpPr txBox="1"/>
            <p:nvPr/>
          </p:nvSpPr>
          <p:spPr>
            <a:xfrm>
              <a:off x="76201" y="-1005851"/>
              <a:ext cx="654805" cy="704708"/>
            </a:xfrm>
            <a:prstGeom prst="rect">
              <a:avLst/>
            </a:prstGeom>
          </p:spPr>
          <p:txBody>
            <a:bodyPr lIns="50800" tIns="50800" rIns="50800" bIns="50800" rtlCol="0" anchor="ctr"/>
            <a:lstStyle/>
            <a:p>
              <a:pPr algn="ctr">
                <a:lnSpc>
                  <a:spcPts val="4619"/>
                </a:lnSpc>
                <a:spcBef>
                  <a:spcPct val="0"/>
                </a:spcBef>
              </a:pPr>
              <a:r>
                <a:rPr lang="en-US" sz="2800" b="1" dirty="0">
                  <a:latin typeface="Times New Roman" panose="02020603050405020304" pitchFamily="18" charset="0"/>
                  <a:ea typeface="Canva Sans Bold"/>
                  <a:cs typeface="Times New Roman" panose="02020603050405020304" pitchFamily="18" charset="0"/>
                  <a:sym typeface="Canva Sans Bold"/>
                </a:rPr>
                <a:t>01</a:t>
              </a:r>
              <a:r>
                <a:rPr lang="en-US" sz="2800" b="1" dirty="0">
                  <a:latin typeface="Canva Sans Bold"/>
                  <a:ea typeface="Canva Sans Bold"/>
                  <a:cs typeface="Times New Roman" panose="02020603050405020304" pitchFamily="18" charset="0"/>
                  <a:sym typeface="Canva Sans Bold"/>
                </a:rPr>
                <a:t>.</a:t>
              </a:r>
              <a:endParaRPr lang="en-US" sz="2800" b="1" dirty="0">
                <a:latin typeface="Canva Sans Bold"/>
                <a:ea typeface="Canva Sans Bold"/>
                <a:cs typeface="Canva Sans Bold"/>
                <a:sym typeface="Canva Sans Bold"/>
              </a:endParaRPr>
            </a:p>
          </p:txBody>
        </p:sp>
      </p:grpSp>
      <p:sp>
        <p:nvSpPr>
          <p:cNvPr id="10" name="TextBox 6">
            <a:extLst>
              <a:ext uri="{FF2B5EF4-FFF2-40B4-BE49-F238E27FC236}">
                <a16:creationId xmlns:a16="http://schemas.microsoft.com/office/drawing/2014/main" id="{AD4140DE-E701-D485-FFEC-8FF6D511812E}"/>
              </a:ext>
            </a:extLst>
          </p:cNvPr>
          <p:cNvSpPr txBox="1"/>
          <p:nvPr/>
        </p:nvSpPr>
        <p:spPr>
          <a:xfrm>
            <a:off x="2292410" y="933301"/>
            <a:ext cx="2331369" cy="757387"/>
          </a:xfrm>
          <a:prstGeom prst="rect">
            <a:avLst/>
          </a:prstGeom>
        </p:spPr>
        <p:txBody>
          <a:bodyPr wrap="square" lIns="0" tIns="0" rIns="0" bIns="0" rtlCol="0" anchor="t">
            <a:spAutoFit/>
          </a:bodyPr>
          <a:lstStyle/>
          <a:p>
            <a:pPr>
              <a:lnSpc>
                <a:spcPts val="6999"/>
              </a:lnSpc>
            </a:pPr>
            <a:r>
              <a:rPr lang="en-US" sz="2800" b="1" dirty="0">
                <a:solidFill>
                  <a:srgbClr val="FFFFFF"/>
                </a:solidFill>
                <a:latin typeface="Times New Roman Bold"/>
                <a:ea typeface="Times New Roman Bold"/>
                <a:cs typeface="Times New Roman Bold"/>
                <a:sym typeface="Times New Roman Bold"/>
              </a:rPr>
              <a:t>Abstract</a:t>
            </a:r>
          </a:p>
        </p:txBody>
      </p:sp>
      <p:sp>
        <p:nvSpPr>
          <p:cNvPr id="12" name="TextBox 8">
            <a:extLst>
              <a:ext uri="{FF2B5EF4-FFF2-40B4-BE49-F238E27FC236}">
                <a16:creationId xmlns:a16="http://schemas.microsoft.com/office/drawing/2014/main" id="{D0F4DFD0-1D63-5F04-A05E-73AA58FF905B}"/>
              </a:ext>
            </a:extLst>
          </p:cNvPr>
          <p:cNvSpPr txBox="1"/>
          <p:nvPr/>
        </p:nvSpPr>
        <p:spPr>
          <a:xfrm>
            <a:off x="2300389" y="5212474"/>
            <a:ext cx="2814151" cy="430887"/>
          </a:xfrm>
          <a:prstGeom prst="rect">
            <a:avLst/>
          </a:prstGeom>
        </p:spPr>
        <p:txBody>
          <a:bodyPr wrap="square" lIns="0" tIns="0" rIns="0" bIns="0" rtlCol="0" anchor="t">
            <a:spAutoFit/>
          </a:bodyPr>
          <a:lstStyle/>
          <a:p>
            <a:pPr>
              <a:spcBef>
                <a:spcPct val="0"/>
              </a:spcBef>
            </a:pPr>
            <a:r>
              <a:rPr lang="en-US" sz="2800" b="1" dirty="0">
                <a:solidFill>
                  <a:srgbClr val="FFFFFF"/>
                </a:solidFill>
                <a:latin typeface="Times New Roman Bold"/>
                <a:ea typeface="Times New Roman Bold"/>
                <a:cs typeface="Times New Roman Bold"/>
                <a:sym typeface="Times New Roman Bold"/>
              </a:rPr>
              <a:t>System Design</a:t>
            </a:r>
          </a:p>
        </p:txBody>
      </p:sp>
      <p:grpSp>
        <p:nvGrpSpPr>
          <p:cNvPr id="13" name="Group 19">
            <a:extLst>
              <a:ext uri="{FF2B5EF4-FFF2-40B4-BE49-F238E27FC236}">
                <a16:creationId xmlns:a16="http://schemas.microsoft.com/office/drawing/2014/main" id="{37FAB3F7-6F0D-D6B0-E8E6-FBFA048D9D6C}"/>
              </a:ext>
            </a:extLst>
          </p:cNvPr>
          <p:cNvGrpSpPr/>
          <p:nvPr/>
        </p:nvGrpSpPr>
        <p:grpSpPr>
          <a:xfrm>
            <a:off x="1454418" y="2126291"/>
            <a:ext cx="718902" cy="745097"/>
            <a:chOff x="0" y="-1320302"/>
            <a:chExt cx="812800" cy="826478"/>
          </a:xfrm>
        </p:grpSpPr>
        <p:sp>
          <p:nvSpPr>
            <p:cNvPr id="14" name="Freeform 20">
              <a:extLst>
                <a:ext uri="{FF2B5EF4-FFF2-40B4-BE49-F238E27FC236}">
                  <a16:creationId xmlns:a16="http://schemas.microsoft.com/office/drawing/2014/main" id="{FB1A0A06-6107-8266-9FAE-82A6D19047D5}"/>
                </a:ext>
              </a:extLst>
            </p:cNvPr>
            <p:cNvSpPr/>
            <p:nvPr/>
          </p:nvSpPr>
          <p:spPr>
            <a:xfrm>
              <a:off x="0" y="-130662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5" name="TextBox 21">
              <a:extLst>
                <a:ext uri="{FF2B5EF4-FFF2-40B4-BE49-F238E27FC236}">
                  <a16:creationId xmlns:a16="http://schemas.microsoft.com/office/drawing/2014/main" id="{CB0410AD-A4AA-3A5D-A48E-51F4ADFB67B1}"/>
                </a:ext>
              </a:extLst>
            </p:cNvPr>
            <p:cNvSpPr txBox="1"/>
            <p:nvPr/>
          </p:nvSpPr>
          <p:spPr>
            <a:xfrm>
              <a:off x="64695" y="-1320302"/>
              <a:ext cx="744488" cy="727075"/>
            </a:xfrm>
            <a:prstGeom prst="rect">
              <a:avLst/>
            </a:prstGeom>
          </p:spPr>
          <p:txBody>
            <a:bodyPr lIns="50800" tIns="50800" rIns="50800" bIns="50800" rtlCol="0" anchor="ctr"/>
            <a:lstStyle/>
            <a:p>
              <a:pPr algn="ctr">
                <a:lnSpc>
                  <a:spcPts val="4619"/>
                </a:lnSpc>
                <a:spcBef>
                  <a:spcPct val="0"/>
                </a:spcBef>
              </a:pPr>
              <a:r>
                <a:rPr lang="en-US" sz="2800" b="1" dirty="0">
                  <a:latin typeface="Times New Roman" panose="02020603050405020304" pitchFamily="18" charset="0"/>
                  <a:ea typeface="Canva Sans Bold"/>
                  <a:cs typeface="Times New Roman" panose="02020603050405020304" pitchFamily="18" charset="0"/>
                  <a:sym typeface="Canva Sans Bold"/>
                </a:rPr>
                <a:t>02</a:t>
              </a:r>
              <a:r>
                <a:rPr lang="en-US" sz="3299" b="1" dirty="0">
                  <a:latin typeface="Canva Sans Bold"/>
                  <a:ea typeface="Canva Sans Bold"/>
                  <a:cs typeface="Canva Sans Bold"/>
                  <a:sym typeface="Canva Sans Bold"/>
                </a:rPr>
                <a:t>.</a:t>
              </a:r>
            </a:p>
          </p:txBody>
        </p:sp>
      </p:grpSp>
      <p:grpSp>
        <p:nvGrpSpPr>
          <p:cNvPr id="17" name="Group 13">
            <a:extLst>
              <a:ext uri="{FF2B5EF4-FFF2-40B4-BE49-F238E27FC236}">
                <a16:creationId xmlns:a16="http://schemas.microsoft.com/office/drawing/2014/main" id="{E67C8511-1BCD-0F7E-A9C2-C8EB9CA15762}"/>
              </a:ext>
            </a:extLst>
          </p:cNvPr>
          <p:cNvGrpSpPr/>
          <p:nvPr/>
        </p:nvGrpSpPr>
        <p:grpSpPr>
          <a:xfrm>
            <a:off x="1460515" y="3069284"/>
            <a:ext cx="705522" cy="723265"/>
            <a:chOff x="-25625" y="-40566"/>
            <a:chExt cx="812800" cy="853849"/>
          </a:xfrm>
        </p:grpSpPr>
        <p:sp>
          <p:nvSpPr>
            <p:cNvPr id="18" name="Freeform 14">
              <a:extLst>
                <a:ext uri="{FF2B5EF4-FFF2-40B4-BE49-F238E27FC236}">
                  <a16:creationId xmlns:a16="http://schemas.microsoft.com/office/drawing/2014/main" id="{A86D79DE-1418-EF2A-A691-750EE83D827A}"/>
                </a:ext>
              </a:extLst>
            </p:cNvPr>
            <p:cNvSpPr/>
            <p:nvPr/>
          </p:nvSpPr>
          <p:spPr>
            <a:xfrm>
              <a:off x="-25625" y="482"/>
              <a:ext cx="812800" cy="81280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9" name="TextBox 15">
              <a:extLst>
                <a:ext uri="{FF2B5EF4-FFF2-40B4-BE49-F238E27FC236}">
                  <a16:creationId xmlns:a16="http://schemas.microsoft.com/office/drawing/2014/main" id="{C69DABE2-7CD4-B592-97FB-4F6DF8F81C0B}"/>
                </a:ext>
              </a:extLst>
            </p:cNvPr>
            <p:cNvSpPr txBox="1"/>
            <p:nvPr/>
          </p:nvSpPr>
          <p:spPr>
            <a:xfrm>
              <a:off x="64227" y="-40566"/>
              <a:ext cx="704497" cy="727075"/>
            </a:xfrm>
            <a:prstGeom prst="rect">
              <a:avLst/>
            </a:prstGeom>
          </p:spPr>
          <p:txBody>
            <a:bodyPr lIns="50800" tIns="50800" rIns="50800" bIns="50800" rtlCol="0" anchor="ctr"/>
            <a:lstStyle/>
            <a:p>
              <a:pPr algn="ctr">
                <a:lnSpc>
                  <a:spcPts val="4619"/>
                </a:lnSpc>
                <a:spcBef>
                  <a:spcPct val="0"/>
                </a:spcBef>
              </a:pPr>
              <a:r>
                <a:rPr lang="en-US" sz="2800" b="1" dirty="0">
                  <a:latin typeface="Times New Roman" panose="02020603050405020304" pitchFamily="18" charset="0"/>
                  <a:ea typeface="Canva Sans Bold"/>
                  <a:cs typeface="Times New Roman" panose="02020603050405020304" pitchFamily="18" charset="0"/>
                  <a:sym typeface="Canva Sans Bold"/>
                </a:rPr>
                <a:t>03</a:t>
              </a:r>
              <a:r>
                <a:rPr lang="en-US" sz="3299" b="1" dirty="0">
                  <a:latin typeface="Canva Sans Bold"/>
                  <a:ea typeface="Canva Sans Bold"/>
                  <a:cs typeface="Canva Sans Bold"/>
                  <a:sym typeface="Canva Sans Bold"/>
                </a:rPr>
                <a:t>.</a:t>
              </a:r>
            </a:p>
          </p:txBody>
        </p:sp>
      </p:grpSp>
      <p:sp>
        <p:nvSpPr>
          <p:cNvPr id="20" name="TextBox 7">
            <a:extLst>
              <a:ext uri="{FF2B5EF4-FFF2-40B4-BE49-F238E27FC236}">
                <a16:creationId xmlns:a16="http://schemas.microsoft.com/office/drawing/2014/main" id="{FC5B4541-3119-CB44-30F3-507E6AC02E44}"/>
              </a:ext>
            </a:extLst>
          </p:cNvPr>
          <p:cNvSpPr txBox="1"/>
          <p:nvPr/>
        </p:nvSpPr>
        <p:spPr>
          <a:xfrm>
            <a:off x="2292410" y="1984296"/>
            <a:ext cx="3108175" cy="781432"/>
          </a:xfrm>
          <a:prstGeom prst="rect">
            <a:avLst/>
          </a:prstGeom>
        </p:spPr>
        <p:txBody>
          <a:bodyPr wrap="square" lIns="0" tIns="0" rIns="0" bIns="0" rtlCol="0" anchor="t">
            <a:spAutoFit/>
          </a:bodyPr>
          <a:lstStyle/>
          <a:p>
            <a:pPr>
              <a:lnSpc>
                <a:spcPts val="6999"/>
              </a:lnSpc>
            </a:pPr>
            <a:r>
              <a:rPr lang="en-US" sz="2800" b="1" dirty="0">
                <a:solidFill>
                  <a:srgbClr val="FFFFFF"/>
                </a:solidFill>
                <a:latin typeface="Times New Roman Bold"/>
                <a:ea typeface="Times New Roman Bold"/>
                <a:cs typeface="Times New Roman Bold"/>
                <a:sym typeface="Times New Roman Bold"/>
              </a:rPr>
              <a:t>Introduction</a:t>
            </a:r>
          </a:p>
        </p:txBody>
      </p:sp>
      <p:sp>
        <p:nvSpPr>
          <p:cNvPr id="21" name="Freeform 14">
            <a:extLst>
              <a:ext uri="{FF2B5EF4-FFF2-40B4-BE49-F238E27FC236}">
                <a16:creationId xmlns:a16="http://schemas.microsoft.com/office/drawing/2014/main" id="{A2388312-AE39-22B9-130F-0C25B8582A9C}"/>
              </a:ext>
            </a:extLst>
          </p:cNvPr>
          <p:cNvSpPr/>
          <p:nvPr/>
        </p:nvSpPr>
        <p:spPr>
          <a:xfrm>
            <a:off x="1454418" y="4085773"/>
            <a:ext cx="713168" cy="68849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23" name="TextBox 22">
            <a:extLst>
              <a:ext uri="{FF2B5EF4-FFF2-40B4-BE49-F238E27FC236}">
                <a16:creationId xmlns:a16="http://schemas.microsoft.com/office/drawing/2014/main" id="{7255E8E5-B7D3-3B46-D13B-7719D696DD24}"/>
              </a:ext>
            </a:extLst>
          </p:cNvPr>
          <p:cNvSpPr txBox="1"/>
          <p:nvPr/>
        </p:nvSpPr>
        <p:spPr>
          <a:xfrm>
            <a:off x="1495361" y="4108257"/>
            <a:ext cx="741845" cy="584775"/>
          </a:xfrm>
          <a:prstGeom prst="rect">
            <a:avLst/>
          </a:prstGeom>
          <a:noFill/>
        </p:spPr>
        <p:txBody>
          <a:bodyPr wrap="square">
            <a:spAutoFit/>
          </a:bodyPr>
          <a:lstStyle/>
          <a:p>
            <a:r>
              <a:rPr lang="en-US" sz="2800" b="1" dirty="0">
                <a:latin typeface="Times New Roman" panose="02020603050405020304" pitchFamily="18" charset="0"/>
                <a:ea typeface="Canva Sans Bold"/>
                <a:cs typeface="Times New Roman" panose="02020603050405020304" pitchFamily="18" charset="0"/>
                <a:sym typeface="Canva Sans Bold"/>
              </a:rPr>
              <a:t>04</a:t>
            </a:r>
            <a:r>
              <a:rPr lang="en-US" sz="3200" b="1" dirty="0">
                <a:latin typeface="Times New Roman" panose="02020603050405020304" pitchFamily="18" charset="0"/>
                <a:ea typeface="Canva Sans Bold"/>
                <a:cs typeface="Times New Roman" panose="02020603050405020304" pitchFamily="18" charset="0"/>
                <a:sym typeface="Canva Sans Bold"/>
              </a:rPr>
              <a:t>.</a:t>
            </a:r>
            <a:endParaRPr lang="en-IN" sz="3200" dirty="0"/>
          </a:p>
        </p:txBody>
      </p:sp>
      <p:sp>
        <p:nvSpPr>
          <p:cNvPr id="25" name="TextBox 24">
            <a:extLst>
              <a:ext uri="{FF2B5EF4-FFF2-40B4-BE49-F238E27FC236}">
                <a16:creationId xmlns:a16="http://schemas.microsoft.com/office/drawing/2014/main" id="{FED8BC49-8E7C-5C36-5A99-61DC833B0621}"/>
              </a:ext>
            </a:extLst>
          </p:cNvPr>
          <p:cNvSpPr txBox="1"/>
          <p:nvPr/>
        </p:nvSpPr>
        <p:spPr>
          <a:xfrm>
            <a:off x="2197250" y="3167390"/>
            <a:ext cx="3203335" cy="523220"/>
          </a:xfrm>
          <a:prstGeom prst="rect">
            <a:avLst/>
          </a:prstGeom>
          <a:noFill/>
        </p:spPr>
        <p:txBody>
          <a:bodyPr wrap="square">
            <a:spAutoFit/>
          </a:bodyPr>
          <a:lstStyle/>
          <a:p>
            <a:r>
              <a:rPr lang="en-US" sz="2800" b="1" dirty="0">
                <a:solidFill>
                  <a:srgbClr val="FFFFFF"/>
                </a:solidFill>
                <a:latin typeface="Times New Roman Bold"/>
                <a:ea typeface="Times New Roman Bold"/>
                <a:cs typeface="Times New Roman Bold"/>
                <a:sym typeface="Times New Roman Bold"/>
              </a:rPr>
              <a:t>Literature Survey</a:t>
            </a:r>
            <a:endParaRPr lang="en-IN" sz="2800" dirty="0"/>
          </a:p>
        </p:txBody>
      </p:sp>
      <p:sp>
        <p:nvSpPr>
          <p:cNvPr id="32" name="TextBox 31">
            <a:extLst>
              <a:ext uri="{FF2B5EF4-FFF2-40B4-BE49-F238E27FC236}">
                <a16:creationId xmlns:a16="http://schemas.microsoft.com/office/drawing/2014/main" id="{43F17FCE-F243-EDA0-3DEF-02259BA5E857}"/>
              </a:ext>
            </a:extLst>
          </p:cNvPr>
          <p:cNvSpPr txBox="1"/>
          <p:nvPr/>
        </p:nvSpPr>
        <p:spPr>
          <a:xfrm>
            <a:off x="2197250" y="6126147"/>
            <a:ext cx="3844689" cy="523220"/>
          </a:xfrm>
          <a:prstGeom prst="rect">
            <a:avLst/>
          </a:prstGeom>
          <a:noFill/>
        </p:spPr>
        <p:txBody>
          <a:bodyPr wrap="square" rtlCol="0">
            <a:spAutoFit/>
          </a:bodyPr>
          <a:lstStyle/>
          <a:p>
            <a:r>
              <a:rPr lang="en-US" sz="2800" b="1" dirty="0">
                <a:solidFill>
                  <a:srgbClr val="FFFFFF"/>
                </a:solidFill>
                <a:latin typeface="Times New Roman Bold"/>
                <a:ea typeface="Times New Roman Bold"/>
                <a:cs typeface="Times New Roman Bold"/>
                <a:sym typeface="Times New Roman Bold"/>
              </a:rPr>
              <a:t>Implementation</a:t>
            </a:r>
          </a:p>
        </p:txBody>
      </p:sp>
      <p:sp>
        <p:nvSpPr>
          <p:cNvPr id="33" name="TextBox 32">
            <a:extLst>
              <a:ext uri="{FF2B5EF4-FFF2-40B4-BE49-F238E27FC236}">
                <a16:creationId xmlns:a16="http://schemas.microsoft.com/office/drawing/2014/main" id="{C39D6470-7A2C-0420-1FE2-039FDDCD93ED}"/>
              </a:ext>
            </a:extLst>
          </p:cNvPr>
          <p:cNvSpPr txBox="1"/>
          <p:nvPr/>
        </p:nvSpPr>
        <p:spPr>
          <a:xfrm>
            <a:off x="6805360" y="5138748"/>
            <a:ext cx="3225563" cy="523220"/>
          </a:xfrm>
          <a:prstGeom prst="rect">
            <a:avLst/>
          </a:prstGeom>
          <a:noFill/>
        </p:spPr>
        <p:txBody>
          <a:bodyPr wrap="square" rtlCol="0">
            <a:spAutoFit/>
          </a:bodyPr>
          <a:lstStyle/>
          <a:p>
            <a:r>
              <a:rPr lang="en-IN" sz="2800" dirty="0">
                <a:solidFill>
                  <a:schemeClr val="bg1"/>
                </a:solidFill>
                <a:latin typeface="Times New Roman Bold" panose="02020803070505020304" pitchFamily="18" charset="0"/>
                <a:cs typeface="Times New Roman Bold" panose="02020803070505020304" pitchFamily="18" charset="0"/>
              </a:rPr>
              <a:t>References</a:t>
            </a:r>
          </a:p>
        </p:txBody>
      </p:sp>
      <p:sp>
        <p:nvSpPr>
          <p:cNvPr id="34" name="TextBox 33">
            <a:extLst>
              <a:ext uri="{FF2B5EF4-FFF2-40B4-BE49-F238E27FC236}">
                <a16:creationId xmlns:a16="http://schemas.microsoft.com/office/drawing/2014/main" id="{B74F3532-9AA1-7618-4870-7C3AA0B89E39}"/>
              </a:ext>
            </a:extLst>
          </p:cNvPr>
          <p:cNvSpPr txBox="1"/>
          <p:nvPr/>
        </p:nvSpPr>
        <p:spPr>
          <a:xfrm>
            <a:off x="6794057" y="4160836"/>
            <a:ext cx="4403016" cy="523220"/>
          </a:xfrm>
          <a:prstGeom prst="rect">
            <a:avLst/>
          </a:prstGeom>
          <a:noFill/>
        </p:spPr>
        <p:txBody>
          <a:bodyPr wrap="square" rtlCol="0">
            <a:spAutoFit/>
          </a:bodyPr>
          <a:lstStyle/>
          <a:p>
            <a:r>
              <a:rPr lang="en-IN" sz="2800" dirty="0">
                <a:solidFill>
                  <a:schemeClr val="bg1"/>
                </a:solidFill>
                <a:latin typeface="Times New Roman Bold" panose="02020803070505020304" pitchFamily="18" charset="0"/>
                <a:cs typeface="Times New Roman Bold" panose="02020803070505020304" pitchFamily="18" charset="0"/>
              </a:rPr>
              <a:t>Future Enhancements</a:t>
            </a:r>
          </a:p>
        </p:txBody>
      </p:sp>
      <p:sp>
        <p:nvSpPr>
          <p:cNvPr id="35" name="TextBox 34">
            <a:extLst>
              <a:ext uri="{FF2B5EF4-FFF2-40B4-BE49-F238E27FC236}">
                <a16:creationId xmlns:a16="http://schemas.microsoft.com/office/drawing/2014/main" id="{B0187CB3-AC36-A96F-A09D-041AAD8DFABE}"/>
              </a:ext>
            </a:extLst>
          </p:cNvPr>
          <p:cNvSpPr txBox="1"/>
          <p:nvPr/>
        </p:nvSpPr>
        <p:spPr>
          <a:xfrm>
            <a:off x="6828627" y="1293553"/>
            <a:ext cx="3382260" cy="523220"/>
          </a:xfrm>
          <a:prstGeom prst="rect">
            <a:avLst/>
          </a:prstGeom>
          <a:noFill/>
        </p:spPr>
        <p:txBody>
          <a:bodyPr wrap="square" rtlCol="0">
            <a:spAutoFit/>
          </a:bodyPr>
          <a:lstStyle/>
          <a:p>
            <a:r>
              <a:rPr lang="en-IN" sz="2800" dirty="0">
                <a:solidFill>
                  <a:schemeClr val="bg1"/>
                </a:solidFill>
                <a:latin typeface="Times New Roman Bold" panose="02020803070505020304" pitchFamily="18" charset="0"/>
                <a:cs typeface="Times New Roman Bold" panose="02020803070505020304" pitchFamily="18" charset="0"/>
              </a:rPr>
              <a:t>Testing</a:t>
            </a:r>
          </a:p>
        </p:txBody>
      </p:sp>
      <p:grpSp>
        <p:nvGrpSpPr>
          <p:cNvPr id="36" name="Group 2">
            <a:extLst>
              <a:ext uri="{FF2B5EF4-FFF2-40B4-BE49-F238E27FC236}">
                <a16:creationId xmlns:a16="http://schemas.microsoft.com/office/drawing/2014/main" id="{81C6527C-6627-A27F-5C3A-0FF4A70998B2}"/>
              </a:ext>
            </a:extLst>
          </p:cNvPr>
          <p:cNvGrpSpPr/>
          <p:nvPr/>
        </p:nvGrpSpPr>
        <p:grpSpPr>
          <a:xfrm>
            <a:off x="1470257" y="5053058"/>
            <a:ext cx="699864" cy="708308"/>
            <a:chOff x="0" y="-978767"/>
            <a:chExt cx="736600" cy="761969"/>
          </a:xfrm>
        </p:grpSpPr>
        <p:sp>
          <p:nvSpPr>
            <p:cNvPr id="37" name="Freeform 3">
              <a:extLst>
                <a:ext uri="{FF2B5EF4-FFF2-40B4-BE49-F238E27FC236}">
                  <a16:creationId xmlns:a16="http://schemas.microsoft.com/office/drawing/2014/main" id="{B8B9E9DE-0E13-5406-1343-9E0FE4703AC7}"/>
                </a:ext>
              </a:extLst>
            </p:cNvPr>
            <p:cNvSpPr/>
            <p:nvPr/>
          </p:nvSpPr>
          <p:spPr>
            <a:xfrm>
              <a:off x="0" y="-943873"/>
              <a:ext cx="736600" cy="7270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38" name="TextBox 4">
              <a:extLst>
                <a:ext uri="{FF2B5EF4-FFF2-40B4-BE49-F238E27FC236}">
                  <a16:creationId xmlns:a16="http://schemas.microsoft.com/office/drawing/2014/main" id="{4C4352B9-881B-0A83-56C3-508ABF6D3052}"/>
                </a:ext>
              </a:extLst>
            </p:cNvPr>
            <p:cNvSpPr txBox="1"/>
            <p:nvPr/>
          </p:nvSpPr>
          <p:spPr>
            <a:xfrm>
              <a:off x="76201" y="-978767"/>
              <a:ext cx="654805" cy="704708"/>
            </a:xfrm>
            <a:prstGeom prst="rect">
              <a:avLst/>
            </a:prstGeom>
          </p:spPr>
          <p:txBody>
            <a:bodyPr lIns="50800" tIns="50800" rIns="50800" bIns="50800" rtlCol="0" anchor="ctr"/>
            <a:lstStyle/>
            <a:p>
              <a:pPr algn="ctr">
                <a:lnSpc>
                  <a:spcPts val="4619"/>
                </a:lnSpc>
                <a:spcBef>
                  <a:spcPct val="0"/>
                </a:spcBef>
              </a:pPr>
              <a:r>
                <a:rPr lang="en-US" sz="2800" b="1" dirty="0">
                  <a:latin typeface="Times New Roman" panose="02020603050405020304" pitchFamily="18" charset="0"/>
                  <a:ea typeface="Canva Sans Bold"/>
                  <a:cs typeface="Times New Roman" panose="02020603050405020304" pitchFamily="18" charset="0"/>
                  <a:sym typeface="Canva Sans Bold"/>
                </a:rPr>
                <a:t>05</a:t>
              </a:r>
              <a:r>
                <a:rPr lang="en-US" sz="3299" b="1" dirty="0">
                  <a:latin typeface="Canva Sans Bold"/>
                  <a:ea typeface="Canva Sans Bold"/>
                  <a:cs typeface="Canva Sans Bold"/>
                  <a:sym typeface="Canva Sans Bold"/>
                </a:rPr>
                <a:t>.</a:t>
              </a:r>
            </a:p>
          </p:txBody>
        </p:sp>
      </p:grpSp>
      <p:sp>
        <p:nvSpPr>
          <p:cNvPr id="42" name="TextBox 41">
            <a:extLst>
              <a:ext uri="{FF2B5EF4-FFF2-40B4-BE49-F238E27FC236}">
                <a16:creationId xmlns:a16="http://schemas.microsoft.com/office/drawing/2014/main" id="{30D5FB17-4D15-AB0F-A30D-2AD54FB0ACE0}"/>
              </a:ext>
            </a:extLst>
          </p:cNvPr>
          <p:cNvSpPr txBox="1"/>
          <p:nvPr/>
        </p:nvSpPr>
        <p:spPr>
          <a:xfrm>
            <a:off x="2170121" y="3978429"/>
            <a:ext cx="3609037" cy="954107"/>
          </a:xfrm>
          <a:prstGeom prst="rect">
            <a:avLst/>
          </a:prstGeom>
          <a:noFill/>
        </p:spPr>
        <p:txBody>
          <a:bodyPr wrap="square" rtlCol="0">
            <a:spAutoFit/>
          </a:bodyPr>
          <a:lstStyle/>
          <a:p>
            <a:r>
              <a:rPr lang="en-US" sz="2800" b="1" dirty="0">
                <a:solidFill>
                  <a:srgbClr val="FFFFFF"/>
                </a:solidFill>
                <a:latin typeface="Times New Roman Bold"/>
                <a:ea typeface="Times New Roman Bold"/>
                <a:cs typeface="Times New Roman Bold"/>
                <a:sym typeface="Times New Roman Bold"/>
              </a:rPr>
              <a:t>System Requirements  and Specifications</a:t>
            </a:r>
          </a:p>
        </p:txBody>
      </p:sp>
      <p:sp>
        <p:nvSpPr>
          <p:cNvPr id="43" name="TextBox 42">
            <a:extLst>
              <a:ext uri="{FF2B5EF4-FFF2-40B4-BE49-F238E27FC236}">
                <a16:creationId xmlns:a16="http://schemas.microsoft.com/office/drawing/2014/main" id="{D0F223C2-0142-A7E0-B9AD-158C793D41CB}"/>
              </a:ext>
            </a:extLst>
          </p:cNvPr>
          <p:cNvSpPr txBox="1"/>
          <p:nvPr/>
        </p:nvSpPr>
        <p:spPr>
          <a:xfrm>
            <a:off x="6824549" y="2227034"/>
            <a:ext cx="3677610" cy="523220"/>
          </a:xfrm>
          <a:prstGeom prst="rect">
            <a:avLst/>
          </a:prstGeom>
          <a:noFill/>
        </p:spPr>
        <p:txBody>
          <a:bodyPr wrap="none" rtlCol="0">
            <a:spAutoFit/>
          </a:bodyPr>
          <a:lstStyle/>
          <a:p>
            <a:r>
              <a:rPr lang="en-IN" sz="2800" dirty="0">
                <a:solidFill>
                  <a:schemeClr val="bg1"/>
                </a:solidFill>
                <a:latin typeface="Times New Roman Bold" panose="02020803070505020304" pitchFamily="18" charset="0"/>
                <a:cs typeface="Times New Roman Bold" panose="02020803070505020304" pitchFamily="18" charset="0"/>
              </a:rPr>
              <a:t>Results and Discussion</a:t>
            </a:r>
          </a:p>
        </p:txBody>
      </p:sp>
      <p:sp>
        <p:nvSpPr>
          <p:cNvPr id="44" name="TextBox 43">
            <a:extLst>
              <a:ext uri="{FF2B5EF4-FFF2-40B4-BE49-F238E27FC236}">
                <a16:creationId xmlns:a16="http://schemas.microsoft.com/office/drawing/2014/main" id="{2D0645E8-6664-DEAB-F33E-BBA5B3F3467E}"/>
              </a:ext>
            </a:extLst>
          </p:cNvPr>
          <p:cNvSpPr txBox="1"/>
          <p:nvPr/>
        </p:nvSpPr>
        <p:spPr>
          <a:xfrm>
            <a:off x="6774395" y="3198465"/>
            <a:ext cx="1901483" cy="523220"/>
          </a:xfrm>
          <a:prstGeom prst="rect">
            <a:avLst/>
          </a:prstGeom>
          <a:noFill/>
        </p:spPr>
        <p:txBody>
          <a:bodyPr wrap="none" rtlCol="0">
            <a:spAutoFit/>
          </a:bodyPr>
          <a:lstStyle/>
          <a:p>
            <a:r>
              <a:rPr lang="en-IN" sz="2800" dirty="0">
                <a:solidFill>
                  <a:schemeClr val="bg1"/>
                </a:solidFill>
                <a:latin typeface="Times New Roman Bold" panose="02020803070505020304" pitchFamily="18" charset="0"/>
                <a:cs typeface="Times New Roman Bold" panose="02020803070505020304" pitchFamily="18" charset="0"/>
              </a:rPr>
              <a:t>Conclusion</a:t>
            </a:r>
          </a:p>
        </p:txBody>
      </p:sp>
      <p:grpSp>
        <p:nvGrpSpPr>
          <p:cNvPr id="45" name="Group 2">
            <a:extLst>
              <a:ext uri="{FF2B5EF4-FFF2-40B4-BE49-F238E27FC236}">
                <a16:creationId xmlns:a16="http://schemas.microsoft.com/office/drawing/2014/main" id="{0433C480-1C19-C404-B073-15C72F7CF9A6}"/>
              </a:ext>
            </a:extLst>
          </p:cNvPr>
          <p:cNvGrpSpPr/>
          <p:nvPr/>
        </p:nvGrpSpPr>
        <p:grpSpPr>
          <a:xfrm>
            <a:off x="6110385" y="1129553"/>
            <a:ext cx="700293" cy="795229"/>
            <a:chOff x="0" y="-1005851"/>
            <a:chExt cx="736600" cy="789053"/>
          </a:xfrm>
        </p:grpSpPr>
        <p:sp>
          <p:nvSpPr>
            <p:cNvPr id="46" name="Freeform 3">
              <a:extLst>
                <a:ext uri="{FF2B5EF4-FFF2-40B4-BE49-F238E27FC236}">
                  <a16:creationId xmlns:a16="http://schemas.microsoft.com/office/drawing/2014/main" id="{163CE2B0-4A43-2DE7-57A4-6C1760E7B9CC}"/>
                </a:ext>
              </a:extLst>
            </p:cNvPr>
            <p:cNvSpPr/>
            <p:nvPr/>
          </p:nvSpPr>
          <p:spPr>
            <a:xfrm>
              <a:off x="0" y="-943873"/>
              <a:ext cx="736600" cy="7270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47" name="TextBox 4">
              <a:extLst>
                <a:ext uri="{FF2B5EF4-FFF2-40B4-BE49-F238E27FC236}">
                  <a16:creationId xmlns:a16="http://schemas.microsoft.com/office/drawing/2014/main" id="{642265B9-55CF-262E-37AE-C3F466D22796}"/>
                </a:ext>
              </a:extLst>
            </p:cNvPr>
            <p:cNvSpPr txBox="1"/>
            <p:nvPr/>
          </p:nvSpPr>
          <p:spPr>
            <a:xfrm>
              <a:off x="76201" y="-1005851"/>
              <a:ext cx="654805" cy="704708"/>
            </a:xfrm>
            <a:prstGeom prst="rect">
              <a:avLst/>
            </a:prstGeom>
          </p:spPr>
          <p:txBody>
            <a:bodyPr lIns="50800" tIns="50800" rIns="50800" bIns="50800" rtlCol="0" anchor="ctr"/>
            <a:lstStyle/>
            <a:p>
              <a:pPr algn="ctr">
                <a:lnSpc>
                  <a:spcPts val="4619"/>
                </a:lnSpc>
                <a:spcBef>
                  <a:spcPct val="0"/>
                </a:spcBef>
              </a:pPr>
              <a:endParaRPr lang="en-US" sz="2800" b="1" dirty="0">
                <a:solidFill>
                  <a:schemeClr val="bg1"/>
                </a:solidFill>
                <a:latin typeface="Canva Sans Bold"/>
                <a:ea typeface="Canva Sans Bold"/>
                <a:cs typeface="Canva Sans Bold"/>
                <a:sym typeface="Canva Sans Bold"/>
              </a:endParaRPr>
            </a:p>
          </p:txBody>
        </p:sp>
      </p:grpSp>
      <p:grpSp>
        <p:nvGrpSpPr>
          <p:cNvPr id="48" name="Group 2">
            <a:extLst>
              <a:ext uri="{FF2B5EF4-FFF2-40B4-BE49-F238E27FC236}">
                <a16:creationId xmlns:a16="http://schemas.microsoft.com/office/drawing/2014/main" id="{49FE1D0B-2250-87F7-CD76-40D3F2F3B18B}"/>
              </a:ext>
            </a:extLst>
          </p:cNvPr>
          <p:cNvGrpSpPr/>
          <p:nvPr/>
        </p:nvGrpSpPr>
        <p:grpSpPr>
          <a:xfrm>
            <a:off x="6074102" y="3040807"/>
            <a:ext cx="700293" cy="795229"/>
            <a:chOff x="0" y="-1005851"/>
            <a:chExt cx="736600" cy="789053"/>
          </a:xfrm>
        </p:grpSpPr>
        <p:sp>
          <p:nvSpPr>
            <p:cNvPr id="49" name="Freeform 3">
              <a:extLst>
                <a:ext uri="{FF2B5EF4-FFF2-40B4-BE49-F238E27FC236}">
                  <a16:creationId xmlns:a16="http://schemas.microsoft.com/office/drawing/2014/main" id="{D20326CE-D4DE-C3C7-ED46-1FBD2160B9D9}"/>
                </a:ext>
              </a:extLst>
            </p:cNvPr>
            <p:cNvSpPr/>
            <p:nvPr/>
          </p:nvSpPr>
          <p:spPr>
            <a:xfrm>
              <a:off x="0" y="-943873"/>
              <a:ext cx="736600" cy="7270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50" name="TextBox 4">
              <a:extLst>
                <a:ext uri="{FF2B5EF4-FFF2-40B4-BE49-F238E27FC236}">
                  <a16:creationId xmlns:a16="http://schemas.microsoft.com/office/drawing/2014/main" id="{66B87E1B-0962-4AF2-562A-BEF457F6FA90}"/>
                </a:ext>
              </a:extLst>
            </p:cNvPr>
            <p:cNvSpPr txBox="1"/>
            <p:nvPr/>
          </p:nvSpPr>
          <p:spPr>
            <a:xfrm>
              <a:off x="76201" y="-1005851"/>
              <a:ext cx="654805" cy="704708"/>
            </a:xfrm>
            <a:prstGeom prst="rect">
              <a:avLst/>
            </a:prstGeom>
          </p:spPr>
          <p:txBody>
            <a:bodyPr lIns="50800" tIns="50800" rIns="50800" bIns="50800" rtlCol="0" anchor="ctr"/>
            <a:lstStyle/>
            <a:p>
              <a:pPr algn="ctr">
                <a:lnSpc>
                  <a:spcPts val="4619"/>
                </a:lnSpc>
                <a:spcBef>
                  <a:spcPct val="0"/>
                </a:spcBef>
              </a:pPr>
              <a:endParaRPr lang="en-US" sz="2800" b="1" dirty="0">
                <a:solidFill>
                  <a:schemeClr val="bg1"/>
                </a:solidFill>
                <a:latin typeface="Canva Sans Bold"/>
                <a:ea typeface="Canva Sans Bold"/>
                <a:cs typeface="Canva Sans Bold"/>
                <a:sym typeface="Canva Sans Bold"/>
              </a:endParaRPr>
            </a:p>
          </p:txBody>
        </p:sp>
      </p:grpSp>
      <p:grpSp>
        <p:nvGrpSpPr>
          <p:cNvPr id="51" name="Group 2">
            <a:extLst>
              <a:ext uri="{FF2B5EF4-FFF2-40B4-BE49-F238E27FC236}">
                <a16:creationId xmlns:a16="http://schemas.microsoft.com/office/drawing/2014/main" id="{E7FADDF8-8FF2-A002-DD79-7B9750BDABC8}"/>
              </a:ext>
            </a:extLst>
          </p:cNvPr>
          <p:cNvGrpSpPr/>
          <p:nvPr/>
        </p:nvGrpSpPr>
        <p:grpSpPr>
          <a:xfrm>
            <a:off x="6068784" y="4012071"/>
            <a:ext cx="700293" cy="795229"/>
            <a:chOff x="0" y="-1005851"/>
            <a:chExt cx="736600" cy="789053"/>
          </a:xfrm>
        </p:grpSpPr>
        <p:sp>
          <p:nvSpPr>
            <p:cNvPr id="52" name="Freeform 3">
              <a:extLst>
                <a:ext uri="{FF2B5EF4-FFF2-40B4-BE49-F238E27FC236}">
                  <a16:creationId xmlns:a16="http://schemas.microsoft.com/office/drawing/2014/main" id="{FCA0654B-6B21-78E5-F45B-F1F806898EE1}"/>
                </a:ext>
              </a:extLst>
            </p:cNvPr>
            <p:cNvSpPr/>
            <p:nvPr/>
          </p:nvSpPr>
          <p:spPr>
            <a:xfrm>
              <a:off x="0" y="-943873"/>
              <a:ext cx="736600" cy="7270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53" name="TextBox 4">
              <a:extLst>
                <a:ext uri="{FF2B5EF4-FFF2-40B4-BE49-F238E27FC236}">
                  <a16:creationId xmlns:a16="http://schemas.microsoft.com/office/drawing/2014/main" id="{55887F43-455A-89E6-F1D0-2BA57783933B}"/>
                </a:ext>
              </a:extLst>
            </p:cNvPr>
            <p:cNvSpPr txBox="1"/>
            <p:nvPr/>
          </p:nvSpPr>
          <p:spPr>
            <a:xfrm>
              <a:off x="76201" y="-1005851"/>
              <a:ext cx="654805" cy="704708"/>
            </a:xfrm>
            <a:prstGeom prst="rect">
              <a:avLst/>
            </a:prstGeom>
          </p:spPr>
          <p:txBody>
            <a:bodyPr lIns="50800" tIns="50800" rIns="50800" bIns="50800" rtlCol="0" anchor="ctr"/>
            <a:lstStyle/>
            <a:p>
              <a:pPr algn="ctr">
                <a:lnSpc>
                  <a:spcPts val="4619"/>
                </a:lnSpc>
                <a:spcBef>
                  <a:spcPct val="0"/>
                </a:spcBef>
              </a:pPr>
              <a:endParaRPr lang="en-US" sz="2800" b="1" dirty="0">
                <a:solidFill>
                  <a:schemeClr val="bg1"/>
                </a:solidFill>
                <a:latin typeface="Canva Sans Bold"/>
                <a:ea typeface="Canva Sans Bold"/>
                <a:cs typeface="Canva Sans Bold"/>
                <a:sym typeface="Canva Sans Bold"/>
              </a:endParaRPr>
            </a:p>
          </p:txBody>
        </p:sp>
      </p:grpSp>
      <p:grpSp>
        <p:nvGrpSpPr>
          <p:cNvPr id="54" name="Group 2">
            <a:extLst>
              <a:ext uri="{FF2B5EF4-FFF2-40B4-BE49-F238E27FC236}">
                <a16:creationId xmlns:a16="http://schemas.microsoft.com/office/drawing/2014/main" id="{B1B11122-DB72-737D-1264-603A6E29FFAF}"/>
              </a:ext>
            </a:extLst>
          </p:cNvPr>
          <p:cNvGrpSpPr/>
          <p:nvPr/>
        </p:nvGrpSpPr>
        <p:grpSpPr>
          <a:xfrm>
            <a:off x="6074102" y="4971512"/>
            <a:ext cx="700293" cy="795229"/>
            <a:chOff x="0" y="-1005851"/>
            <a:chExt cx="736600" cy="789053"/>
          </a:xfrm>
        </p:grpSpPr>
        <p:sp>
          <p:nvSpPr>
            <p:cNvPr id="55" name="Freeform 3">
              <a:extLst>
                <a:ext uri="{FF2B5EF4-FFF2-40B4-BE49-F238E27FC236}">
                  <a16:creationId xmlns:a16="http://schemas.microsoft.com/office/drawing/2014/main" id="{A79C7BB3-63EA-8903-1581-BB78D08500AE}"/>
                </a:ext>
              </a:extLst>
            </p:cNvPr>
            <p:cNvSpPr/>
            <p:nvPr/>
          </p:nvSpPr>
          <p:spPr>
            <a:xfrm>
              <a:off x="0" y="-943873"/>
              <a:ext cx="736600" cy="7270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56" name="TextBox 4">
              <a:extLst>
                <a:ext uri="{FF2B5EF4-FFF2-40B4-BE49-F238E27FC236}">
                  <a16:creationId xmlns:a16="http://schemas.microsoft.com/office/drawing/2014/main" id="{B208222B-465B-E5E6-8B8E-92F8C4331233}"/>
                </a:ext>
              </a:extLst>
            </p:cNvPr>
            <p:cNvSpPr txBox="1"/>
            <p:nvPr/>
          </p:nvSpPr>
          <p:spPr>
            <a:xfrm>
              <a:off x="76201" y="-1005851"/>
              <a:ext cx="654805" cy="704708"/>
            </a:xfrm>
            <a:prstGeom prst="rect">
              <a:avLst/>
            </a:prstGeom>
          </p:spPr>
          <p:txBody>
            <a:bodyPr lIns="50800" tIns="50800" rIns="50800" bIns="50800" rtlCol="0" anchor="ctr"/>
            <a:lstStyle/>
            <a:p>
              <a:pPr algn="ctr">
                <a:lnSpc>
                  <a:spcPts val="4619"/>
                </a:lnSpc>
                <a:spcBef>
                  <a:spcPct val="0"/>
                </a:spcBef>
              </a:pPr>
              <a:endParaRPr lang="en-US" sz="2800" b="1" dirty="0">
                <a:solidFill>
                  <a:schemeClr val="bg1"/>
                </a:solidFill>
                <a:latin typeface="Canva Sans Bold"/>
                <a:ea typeface="Canva Sans Bold"/>
                <a:cs typeface="Canva Sans Bold"/>
                <a:sym typeface="Canva Sans Bold"/>
              </a:endParaRPr>
            </a:p>
          </p:txBody>
        </p:sp>
      </p:grpSp>
      <p:grpSp>
        <p:nvGrpSpPr>
          <p:cNvPr id="57" name="Group 2">
            <a:extLst>
              <a:ext uri="{FF2B5EF4-FFF2-40B4-BE49-F238E27FC236}">
                <a16:creationId xmlns:a16="http://schemas.microsoft.com/office/drawing/2014/main" id="{C97600D9-CFFE-528E-0E6E-6A9257046DFA}"/>
              </a:ext>
            </a:extLst>
          </p:cNvPr>
          <p:cNvGrpSpPr/>
          <p:nvPr/>
        </p:nvGrpSpPr>
        <p:grpSpPr>
          <a:xfrm>
            <a:off x="6099179" y="2059798"/>
            <a:ext cx="700293" cy="795229"/>
            <a:chOff x="0" y="-1005851"/>
            <a:chExt cx="736600" cy="789053"/>
          </a:xfrm>
        </p:grpSpPr>
        <p:sp>
          <p:nvSpPr>
            <p:cNvPr id="58" name="Freeform 3">
              <a:extLst>
                <a:ext uri="{FF2B5EF4-FFF2-40B4-BE49-F238E27FC236}">
                  <a16:creationId xmlns:a16="http://schemas.microsoft.com/office/drawing/2014/main" id="{23BC7495-9C8D-5D01-5070-177D057D4D03}"/>
                </a:ext>
              </a:extLst>
            </p:cNvPr>
            <p:cNvSpPr/>
            <p:nvPr/>
          </p:nvSpPr>
          <p:spPr>
            <a:xfrm>
              <a:off x="0" y="-943873"/>
              <a:ext cx="736600" cy="7270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59" name="TextBox 4">
              <a:extLst>
                <a:ext uri="{FF2B5EF4-FFF2-40B4-BE49-F238E27FC236}">
                  <a16:creationId xmlns:a16="http://schemas.microsoft.com/office/drawing/2014/main" id="{FFF0D124-B687-5177-A644-8A153CECF807}"/>
                </a:ext>
              </a:extLst>
            </p:cNvPr>
            <p:cNvSpPr txBox="1"/>
            <p:nvPr/>
          </p:nvSpPr>
          <p:spPr>
            <a:xfrm>
              <a:off x="76201" y="-1005851"/>
              <a:ext cx="654805" cy="704708"/>
            </a:xfrm>
            <a:prstGeom prst="rect">
              <a:avLst/>
            </a:prstGeom>
          </p:spPr>
          <p:txBody>
            <a:bodyPr lIns="50800" tIns="50800" rIns="50800" bIns="50800" rtlCol="0" anchor="ctr"/>
            <a:lstStyle/>
            <a:p>
              <a:pPr algn="ctr">
                <a:lnSpc>
                  <a:spcPts val="4619"/>
                </a:lnSpc>
                <a:spcBef>
                  <a:spcPct val="0"/>
                </a:spcBef>
              </a:pPr>
              <a:endParaRPr lang="en-US" sz="2800" b="1" dirty="0">
                <a:solidFill>
                  <a:schemeClr val="bg1"/>
                </a:solidFill>
                <a:latin typeface="Canva Sans Bold"/>
                <a:ea typeface="Canva Sans Bold"/>
                <a:cs typeface="Canva Sans Bold"/>
                <a:sym typeface="Canva Sans Bold"/>
              </a:endParaRPr>
            </a:p>
          </p:txBody>
        </p:sp>
      </p:grpSp>
      <p:grpSp>
        <p:nvGrpSpPr>
          <p:cNvPr id="63" name="Group 2">
            <a:extLst>
              <a:ext uri="{FF2B5EF4-FFF2-40B4-BE49-F238E27FC236}">
                <a16:creationId xmlns:a16="http://schemas.microsoft.com/office/drawing/2014/main" id="{DF5385E3-6CC5-BD05-9FA6-EA85579B8AC5}"/>
              </a:ext>
            </a:extLst>
          </p:cNvPr>
          <p:cNvGrpSpPr/>
          <p:nvPr/>
        </p:nvGrpSpPr>
        <p:grpSpPr>
          <a:xfrm>
            <a:off x="1445745" y="5963224"/>
            <a:ext cx="700293" cy="795229"/>
            <a:chOff x="0" y="-1005851"/>
            <a:chExt cx="736600" cy="789053"/>
          </a:xfrm>
        </p:grpSpPr>
        <p:sp>
          <p:nvSpPr>
            <p:cNvPr id="64" name="Freeform 3">
              <a:extLst>
                <a:ext uri="{FF2B5EF4-FFF2-40B4-BE49-F238E27FC236}">
                  <a16:creationId xmlns:a16="http://schemas.microsoft.com/office/drawing/2014/main" id="{D4BF9FAB-441D-C50B-3DD0-DB481E492D6A}"/>
                </a:ext>
              </a:extLst>
            </p:cNvPr>
            <p:cNvSpPr/>
            <p:nvPr/>
          </p:nvSpPr>
          <p:spPr>
            <a:xfrm>
              <a:off x="0" y="-943873"/>
              <a:ext cx="736600" cy="7270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65" name="TextBox 4">
              <a:extLst>
                <a:ext uri="{FF2B5EF4-FFF2-40B4-BE49-F238E27FC236}">
                  <a16:creationId xmlns:a16="http://schemas.microsoft.com/office/drawing/2014/main" id="{C2374598-8B22-61C9-C5EF-E6E5F8AC7887}"/>
                </a:ext>
              </a:extLst>
            </p:cNvPr>
            <p:cNvSpPr txBox="1"/>
            <p:nvPr/>
          </p:nvSpPr>
          <p:spPr>
            <a:xfrm>
              <a:off x="76201" y="-1005851"/>
              <a:ext cx="654805" cy="704708"/>
            </a:xfrm>
            <a:prstGeom prst="rect">
              <a:avLst/>
            </a:prstGeom>
          </p:spPr>
          <p:txBody>
            <a:bodyPr lIns="50800" tIns="50800" rIns="50800" bIns="50800" rtlCol="0" anchor="ctr"/>
            <a:lstStyle/>
            <a:p>
              <a:pPr algn="ctr">
                <a:lnSpc>
                  <a:spcPts val="4619"/>
                </a:lnSpc>
                <a:spcBef>
                  <a:spcPct val="0"/>
                </a:spcBef>
              </a:pPr>
              <a:endParaRPr lang="en-US" sz="2800" b="1" dirty="0">
                <a:solidFill>
                  <a:schemeClr val="bg1"/>
                </a:solidFill>
                <a:latin typeface="Canva Sans Bold"/>
                <a:ea typeface="Canva Sans Bold"/>
                <a:cs typeface="Canva Sans Bold"/>
                <a:sym typeface="Canva Sans Bold"/>
              </a:endParaRPr>
            </a:p>
          </p:txBody>
        </p:sp>
      </p:grpSp>
      <p:sp>
        <p:nvSpPr>
          <p:cNvPr id="66" name="TextBox 65">
            <a:extLst>
              <a:ext uri="{FF2B5EF4-FFF2-40B4-BE49-F238E27FC236}">
                <a16:creationId xmlns:a16="http://schemas.microsoft.com/office/drawing/2014/main" id="{5EA66F56-ADEC-4903-E147-5640DD4BC572}"/>
              </a:ext>
            </a:extLst>
          </p:cNvPr>
          <p:cNvSpPr txBox="1"/>
          <p:nvPr/>
        </p:nvSpPr>
        <p:spPr>
          <a:xfrm>
            <a:off x="6163543" y="1273421"/>
            <a:ext cx="633507" cy="523220"/>
          </a:xfrm>
          <a:prstGeom prst="rect">
            <a:avLst/>
          </a:prstGeom>
          <a:noFill/>
        </p:spPr>
        <p:txBody>
          <a:bodyPr wrap="none" rtlCol="0">
            <a:spAutoFit/>
          </a:bodyPr>
          <a:lstStyle/>
          <a:p>
            <a:r>
              <a:rPr lang="en-IN" sz="2800" dirty="0">
                <a:latin typeface="Times New Roman Bold" panose="02020803070505020304" pitchFamily="18" charset="0"/>
                <a:cs typeface="Times New Roman Bold" panose="02020803070505020304" pitchFamily="18" charset="0"/>
              </a:rPr>
              <a:t>07.</a:t>
            </a:r>
          </a:p>
        </p:txBody>
      </p:sp>
      <p:sp>
        <p:nvSpPr>
          <p:cNvPr id="67" name="TextBox 66">
            <a:extLst>
              <a:ext uri="{FF2B5EF4-FFF2-40B4-BE49-F238E27FC236}">
                <a16:creationId xmlns:a16="http://schemas.microsoft.com/office/drawing/2014/main" id="{EAE638CC-FF0B-8778-5F5C-3AAEF27B4B1F}"/>
              </a:ext>
            </a:extLst>
          </p:cNvPr>
          <p:cNvSpPr txBox="1"/>
          <p:nvPr/>
        </p:nvSpPr>
        <p:spPr>
          <a:xfrm>
            <a:off x="1507213" y="6131694"/>
            <a:ext cx="633507" cy="523220"/>
          </a:xfrm>
          <a:prstGeom prst="rect">
            <a:avLst/>
          </a:prstGeom>
          <a:noFill/>
        </p:spPr>
        <p:txBody>
          <a:bodyPr wrap="none" rtlCol="0">
            <a:spAutoFit/>
          </a:bodyPr>
          <a:lstStyle/>
          <a:p>
            <a:r>
              <a:rPr lang="en-IN" sz="2800" dirty="0">
                <a:latin typeface="Times New Roman Bold" panose="02020803070505020304" pitchFamily="18" charset="0"/>
                <a:cs typeface="Times New Roman Bold" panose="02020803070505020304" pitchFamily="18" charset="0"/>
              </a:rPr>
              <a:t>06</a:t>
            </a:r>
            <a:r>
              <a:rPr lang="en-IN" sz="2800" b="1" dirty="0">
                <a:latin typeface="Times New Roman Bold" panose="02020803070505020304" pitchFamily="18" charset="0"/>
                <a:cs typeface="Times New Roman Bold" panose="02020803070505020304" pitchFamily="18" charset="0"/>
              </a:rPr>
              <a:t>.</a:t>
            </a:r>
          </a:p>
        </p:txBody>
      </p:sp>
      <p:sp>
        <p:nvSpPr>
          <p:cNvPr id="72" name="TextBox 71">
            <a:extLst>
              <a:ext uri="{FF2B5EF4-FFF2-40B4-BE49-F238E27FC236}">
                <a16:creationId xmlns:a16="http://schemas.microsoft.com/office/drawing/2014/main" id="{D75C8901-4DE8-C4F0-E0AC-1797270A8A8E}"/>
              </a:ext>
            </a:extLst>
          </p:cNvPr>
          <p:cNvSpPr txBox="1"/>
          <p:nvPr/>
        </p:nvSpPr>
        <p:spPr>
          <a:xfrm>
            <a:off x="6141229" y="2230827"/>
            <a:ext cx="770321" cy="523220"/>
          </a:xfrm>
          <a:prstGeom prst="rect">
            <a:avLst/>
          </a:prstGeom>
          <a:noFill/>
        </p:spPr>
        <p:txBody>
          <a:bodyPr wrap="square">
            <a:spAutoFit/>
          </a:bodyPr>
          <a:lstStyle/>
          <a:p>
            <a:r>
              <a:rPr lang="en-IN" sz="2800" dirty="0">
                <a:latin typeface="Times New Roman Bold" panose="02020803070505020304" pitchFamily="18" charset="0"/>
                <a:cs typeface="Times New Roman Bold" panose="02020803070505020304" pitchFamily="18" charset="0"/>
              </a:rPr>
              <a:t>08.</a:t>
            </a:r>
            <a:endParaRPr lang="en-IN" sz="2800" dirty="0"/>
          </a:p>
        </p:txBody>
      </p:sp>
      <p:sp>
        <p:nvSpPr>
          <p:cNvPr id="76" name="TextBox 75">
            <a:extLst>
              <a:ext uri="{FF2B5EF4-FFF2-40B4-BE49-F238E27FC236}">
                <a16:creationId xmlns:a16="http://schemas.microsoft.com/office/drawing/2014/main" id="{D75C8901-4DE8-C4F0-E0AC-1797270A8A8E}"/>
              </a:ext>
            </a:extLst>
          </p:cNvPr>
          <p:cNvSpPr txBox="1"/>
          <p:nvPr/>
        </p:nvSpPr>
        <p:spPr>
          <a:xfrm>
            <a:off x="6141229" y="3227448"/>
            <a:ext cx="770321" cy="523220"/>
          </a:xfrm>
          <a:prstGeom prst="rect">
            <a:avLst/>
          </a:prstGeom>
          <a:noFill/>
        </p:spPr>
        <p:txBody>
          <a:bodyPr wrap="square">
            <a:spAutoFit/>
          </a:bodyPr>
          <a:lstStyle/>
          <a:p>
            <a:r>
              <a:rPr lang="en-IN" sz="2800" dirty="0">
                <a:latin typeface="Times New Roman Bold" panose="02020803070505020304" pitchFamily="18" charset="0"/>
                <a:cs typeface="Times New Roman Bold" panose="02020803070505020304" pitchFamily="18" charset="0"/>
              </a:rPr>
              <a:t>09.</a:t>
            </a:r>
            <a:endParaRPr lang="en-IN" sz="2800" dirty="0"/>
          </a:p>
        </p:txBody>
      </p:sp>
      <p:sp>
        <p:nvSpPr>
          <p:cNvPr id="80" name="TextBox 79">
            <a:extLst>
              <a:ext uri="{FF2B5EF4-FFF2-40B4-BE49-F238E27FC236}">
                <a16:creationId xmlns:a16="http://schemas.microsoft.com/office/drawing/2014/main" id="{D75C8901-4DE8-C4F0-E0AC-1797270A8A8E}"/>
              </a:ext>
            </a:extLst>
          </p:cNvPr>
          <p:cNvSpPr txBox="1"/>
          <p:nvPr/>
        </p:nvSpPr>
        <p:spPr>
          <a:xfrm>
            <a:off x="6110931" y="4183115"/>
            <a:ext cx="770321" cy="523220"/>
          </a:xfrm>
          <a:prstGeom prst="rect">
            <a:avLst/>
          </a:prstGeom>
          <a:noFill/>
        </p:spPr>
        <p:txBody>
          <a:bodyPr wrap="square">
            <a:spAutoFit/>
          </a:bodyPr>
          <a:lstStyle/>
          <a:p>
            <a:r>
              <a:rPr lang="en-IN" sz="2800" dirty="0">
                <a:latin typeface="Times New Roman Bold" panose="02020803070505020304" pitchFamily="18" charset="0"/>
                <a:cs typeface="Times New Roman Bold" panose="02020803070505020304" pitchFamily="18" charset="0"/>
              </a:rPr>
              <a:t>10.</a:t>
            </a:r>
            <a:endParaRPr lang="en-IN" sz="2800" dirty="0"/>
          </a:p>
        </p:txBody>
      </p:sp>
      <p:sp>
        <p:nvSpPr>
          <p:cNvPr id="84" name="TextBox 83">
            <a:extLst>
              <a:ext uri="{FF2B5EF4-FFF2-40B4-BE49-F238E27FC236}">
                <a16:creationId xmlns:a16="http://schemas.microsoft.com/office/drawing/2014/main" id="{D75C8901-4DE8-C4F0-E0AC-1797270A8A8E}"/>
              </a:ext>
            </a:extLst>
          </p:cNvPr>
          <p:cNvSpPr txBox="1"/>
          <p:nvPr/>
        </p:nvSpPr>
        <p:spPr>
          <a:xfrm>
            <a:off x="6141229" y="5159925"/>
            <a:ext cx="770321" cy="523220"/>
          </a:xfrm>
          <a:prstGeom prst="rect">
            <a:avLst/>
          </a:prstGeom>
          <a:noFill/>
        </p:spPr>
        <p:txBody>
          <a:bodyPr wrap="square">
            <a:spAutoFit/>
          </a:bodyPr>
          <a:lstStyle/>
          <a:p>
            <a:r>
              <a:rPr lang="en-IN" sz="2800" dirty="0">
                <a:latin typeface="Times New Roman Bold" panose="02020803070505020304" pitchFamily="18" charset="0"/>
                <a:cs typeface="Times New Roman Bold" panose="02020803070505020304" pitchFamily="18" charset="0"/>
              </a:rPr>
              <a:t>11.</a:t>
            </a:r>
            <a:endParaRPr lang="en-IN" sz="2800" dirty="0"/>
          </a:p>
        </p:txBody>
      </p:sp>
    </p:spTree>
    <p:extLst>
      <p:ext uri="{BB962C8B-B14F-4D97-AF65-F5344CB8AC3E}">
        <p14:creationId xmlns:p14="http://schemas.microsoft.com/office/powerpoint/2010/main" val="1031317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7CD6B-60F9-BC86-32C9-0DB654B80D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C63F0-618E-DDF3-EEBB-143321F3C46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5ADB159-1AD4-67B6-A61C-D22B30141A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6" name="TextBox 5">
            <a:extLst>
              <a:ext uri="{FF2B5EF4-FFF2-40B4-BE49-F238E27FC236}">
                <a16:creationId xmlns:a16="http://schemas.microsoft.com/office/drawing/2014/main" id="{6DC2E0AE-5C42-6362-9A5C-E8C6E2CA1EB7}"/>
              </a:ext>
            </a:extLst>
          </p:cNvPr>
          <p:cNvSpPr txBox="1"/>
          <p:nvPr/>
        </p:nvSpPr>
        <p:spPr>
          <a:xfrm>
            <a:off x="838201" y="860564"/>
            <a:ext cx="10515599" cy="4770537"/>
          </a:xfrm>
          <a:prstGeom prst="rect">
            <a:avLst/>
          </a:prstGeom>
          <a:noFill/>
        </p:spPr>
        <p:txBody>
          <a:bodyPr wrap="square" rtlCol="0">
            <a:spAutoFit/>
          </a:bodyPr>
          <a:lstStyle/>
          <a:p>
            <a:r>
              <a:rPr lang="en-US" sz="2400" b="1" u="sng" dirty="0">
                <a:solidFill>
                  <a:schemeClr val="bg1"/>
                </a:solidFill>
                <a:latin typeface="Times New Roman" panose="02020603050405020304" pitchFamily="18" charset="0"/>
                <a:cs typeface="Times New Roman" panose="02020603050405020304" pitchFamily="18" charset="0"/>
              </a:rPr>
              <a:t>Testing Strategy :</a:t>
            </a:r>
          </a:p>
          <a:p>
            <a:pPr marL="342900" indent="-342900">
              <a:buFont typeface="Arial" panose="020B0604020202020204" pitchFamily="34" charset="0"/>
              <a:buChar char="•"/>
            </a:pPr>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Functional Testing (Frontend):</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Tested all user-facing features.</a:t>
            </a:r>
          </a:p>
          <a:p>
            <a:pPr marL="800100" lvl="1" indent="-342900">
              <a:buFont typeface="Arial" panose="020B0604020202020204" pitchFamily="34" charset="0"/>
              <a:buChar char="•"/>
            </a:pPr>
            <a:r>
              <a:rPr lang="en-US" sz="2000" dirty="0">
                <a:solidFill>
                  <a:schemeClr val="bg1"/>
                </a:solidFill>
              </a:rPr>
              <a:t>User Registration, Login, and Logout flows</a:t>
            </a:r>
            <a:endParaRPr lang="en-US" sz="2000" dirty="0">
              <a:solidFill>
                <a:schemeClr val="bg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Web form validation (e.g., empty fields, incorrect data types).</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Marketplace "Add Product" and "View Products" functionality</a:t>
            </a:r>
          </a:p>
          <a:p>
            <a:pPr marL="342900" indent="-342900">
              <a:buFont typeface="Arial" panose="020B0604020202020204" pitchFamily="34" charset="0"/>
              <a:buChar char="•"/>
            </a:pPr>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Acceptance Testing:</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User Login: Confirmed that a user can register and log in successfully.</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Core Feature: Verified that submitting the "Get Recommendation" form returns a valid 3-part result (Crops, Price, Yield).</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Marketplace: Checked that a user can add a product and it appears in the marketplace.</a:t>
            </a: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Final Check: Manually browsed the full app to ensure all pages and buttons (Slides 23-29) work as expected.</a:t>
            </a:r>
          </a:p>
        </p:txBody>
      </p:sp>
      <p:sp>
        <p:nvSpPr>
          <p:cNvPr id="7" name="TextBox 6">
            <a:extLst>
              <a:ext uri="{FF2B5EF4-FFF2-40B4-BE49-F238E27FC236}">
                <a16:creationId xmlns:a16="http://schemas.microsoft.com/office/drawing/2014/main" id="{9F52622C-B80F-82DC-07D2-75DD1F1E2000}"/>
              </a:ext>
            </a:extLst>
          </p:cNvPr>
          <p:cNvSpPr txBox="1"/>
          <p:nvPr/>
        </p:nvSpPr>
        <p:spPr>
          <a:xfrm>
            <a:off x="5135896" y="91123"/>
            <a:ext cx="1840825" cy="738664"/>
          </a:xfrm>
          <a:prstGeom prst="rect">
            <a:avLst/>
          </a:prstGeom>
          <a:noFill/>
        </p:spPr>
        <p:txBody>
          <a:bodyPr wrap="none" rtlCol="0">
            <a:spAutoFit/>
          </a:bodyPr>
          <a:lstStyle/>
          <a:p>
            <a:r>
              <a:rPr lang="en-IN" sz="4200" dirty="0">
                <a:solidFill>
                  <a:schemeClr val="bg1"/>
                </a:solidFill>
                <a:latin typeface="Times New Roman Bold" panose="02020803070505020304" pitchFamily="18" charset="0"/>
                <a:cs typeface="Times New Roman Bold" panose="02020803070505020304" pitchFamily="18" charset="0"/>
              </a:rPr>
              <a:t>Testing</a:t>
            </a:r>
          </a:p>
        </p:txBody>
      </p:sp>
    </p:spTree>
    <p:extLst>
      <p:ext uri="{BB962C8B-B14F-4D97-AF65-F5344CB8AC3E}">
        <p14:creationId xmlns:p14="http://schemas.microsoft.com/office/powerpoint/2010/main" val="1612738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EC32-4E84-AFAE-FF6D-74BF9378C7C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52E8951-8DF8-0F3C-DFF9-12B37CFCCA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graphicFrame>
        <p:nvGraphicFramePr>
          <p:cNvPr id="7" name="Table 6">
            <a:extLst>
              <a:ext uri="{FF2B5EF4-FFF2-40B4-BE49-F238E27FC236}">
                <a16:creationId xmlns:a16="http://schemas.microsoft.com/office/drawing/2014/main" id="{D918ECF9-10CF-09FA-255D-8701537088AA}"/>
              </a:ext>
            </a:extLst>
          </p:cNvPr>
          <p:cNvGraphicFramePr>
            <a:graphicFrameLocks noGrp="1"/>
          </p:cNvGraphicFramePr>
          <p:nvPr>
            <p:extLst>
              <p:ext uri="{D42A27DB-BD31-4B8C-83A1-F6EECF244321}">
                <p14:modId xmlns:p14="http://schemas.microsoft.com/office/powerpoint/2010/main" val="3627390535"/>
              </p:ext>
            </p:extLst>
          </p:nvPr>
        </p:nvGraphicFramePr>
        <p:xfrm>
          <a:off x="0" y="0"/>
          <a:ext cx="12192001" cy="6863810"/>
        </p:xfrm>
        <a:graphic>
          <a:graphicData uri="http://schemas.openxmlformats.org/drawingml/2006/table">
            <a:tbl>
              <a:tblPr firstRow="1">
                <a:tableStyleId>{93296810-A885-4BE3-A3E7-6D5BEEA58F35}</a:tableStyleId>
              </a:tblPr>
              <a:tblGrid>
                <a:gridCol w="1688841">
                  <a:extLst>
                    <a:ext uri="{9D8B030D-6E8A-4147-A177-3AD203B41FA5}">
                      <a16:colId xmlns:a16="http://schemas.microsoft.com/office/drawing/2014/main" val="260682514"/>
                    </a:ext>
                  </a:extLst>
                </a:gridCol>
                <a:gridCol w="1968759">
                  <a:extLst>
                    <a:ext uri="{9D8B030D-6E8A-4147-A177-3AD203B41FA5}">
                      <a16:colId xmlns:a16="http://schemas.microsoft.com/office/drawing/2014/main" val="1155101538"/>
                    </a:ext>
                  </a:extLst>
                </a:gridCol>
                <a:gridCol w="1968759">
                  <a:extLst>
                    <a:ext uri="{9D8B030D-6E8A-4147-A177-3AD203B41FA5}">
                      <a16:colId xmlns:a16="http://schemas.microsoft.com/office/drawing/2014/main" val="914301221"/>
                    </a:ext>
                  </a:extLst>
                </a:gridCol>
                <a:gridCol w="2761861">
                  <a:extLst>
                    <a:ext uri="{9D8B030D-6E8A-4147-A177-3AD203B41FA5}">
                      <a16:colId xmlns:a16="http://schemas.microsoft.com/office/drawing/2014/main" val="2772203714"/>
                    </a:ext>
                  </a:extLst>
                </a:gridCol>
                <a:gridCol w="2528596">
                  <a:extLst>
                    <a:ext uri="{9D8B030D-6E8A-4147-A177-3AD203B41FA5}">
                      <a16:colId xmlns:a16="http://schemas.microsoft.com/office/drawing/2014/main" val="913444625"/>
                    </a:ext>
                  </a:extLst>
                </a:gridCol>
                <a:gridCol w="1275185">
                  <a:extLst>
                    <a:ext uri="{9D8B030D-6E8A-4147-A177-3AD203B41FA5}">
                      <a16:colId xmlns:a16="http://schemas.microsoft.com/office/drawing/2014/main" val="1766455784"/>
                    </a:ext>
                  </a:extLst>
                </a:gridCol>
              </a:tblGrid>
              <a:tr h="1352002">
                <a:tc>
                  <a:txBody>
                    <a:bodyPr/>
                    <a:lstStyle/>
                    <a:p>
                      <a:pPr algn="ctr">
                        <a:lnSpc>
                          <a:spcPct val="250000"/>
                        </a:lnSpc>
                      </a:pPr>
                      <a:r>
                        <a:rPr lang="en-IN" sz="2400" dirty="0">
                          <a:solidFill>
                            <a:schemeClr val="bg1"/>
                          </a:solidFill>
                          <a:latin typeface="Times New Roman" panose="02020603050405020304" pitchFamily="18" charset="0"/>
                          <a:cs typeface="Times New Roman" panose="02020603050405020304" pitchFamily="18" charset="0"/>
                        </a:rPr>
                        <a:t>Testcase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6200000" scaled="1"/>
                      <a:tileRect/>
                    </a:gradFill>
                  </a:tcPr>
                </a:tc>
                <a:tc>
                  <a:txBody>
                    <a:bodyPr/>
                    <a:lstStyle/>
                    <a:p>
                      <a:pPr algn="ctr">
                        <a:lnSpc>
                          <a:spcPct val="250000"/>
                        </a:lnSpc>
                      </a:pPr>
                      <a:r>
                        <a:rPr lang="en-IN" sz="2400" dirty="0">
                          <a:solidFill>
                            <a:schemeClr val="bg1"/>
                          </a:solidFill>
                          <a:latin typeface="Times New Roman" panose="02020603050405020304" pitchFamily="18" charset="0"/>
                          <a:cs typeface="Times New Roman" panose="02020603050405020304" pitchFamily="18"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6200000" scaled="1"/>
                      <a:tileRect/>
                    </a:gradFill>
                  </a:tcPr>
                </a:tc>
                <a:tc>
                  <a:txBody>
                    <a:bodyPr/>
                    <a:lstStyle/>
                    <a:p>
                      <a:pPr algn="ctr">
                        <a:lnSpc>
                          <a:spcPct val="250000"/>
                        </a:lnSpc>
                      </a:pPr>
                      <a:r>
                        <a:rPr lang="en-IN" sz="2400" dirty="0">
                          <a:solidFill>
                            <a:schemeClr val="bg1"/>
                          </a:solidFill>
                          <a:latin typeface="Times New Roman" panose="02020603050405020304" pitchFamily="18" charset="0"/>
                          <a:cs typeface="Times New Roman" panose="02020603050405020304" pitchFamily="18" charset="0"/>
                        </a:rPr>
                        <a:t>Input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6200000" scaled="1"/>
                      <a:tileRect/>
                    </a:gradFill>
                  </a:tcPr>
                </a:tc>
                <a:tc>
                  <a:txBody>
                    <a:bodyPr/>
                    <a:lstStyle/>
                    <a:p>
                      <a:pPr algn="ctr">
                        <a:lnSpc>
                          <a:spcPct val="250000"/>
                        </a:lnSpc>
                      </a:pPr>
                      <a:r>
                        <a:rPr lang="en-IN" sz="2400" dirty="0">
                          <a:solidFill>
                            <a:schemeClr val="bg1"/>
                          </a:solidFill>
                          <a:latin typeface="Times New Roman" panose="02020603050405020304" pitchFamily="18" charset="0"/>
                          <a:cs typeface="Times New Roman" panose="02020603050405020304" pitchFamily="18" charset="0"/>
                        </a:rPr>
                        <a:t>Expected 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6200000" scaled="1"/>
                      <a:tileRect/>
                    </a:gradFill>
                  </a:tcPr>
                </a:tc>
                <a:tc>
                  <a:txBody>
                    <a:bodyPr/>
                    <a:lstStyle/>
                    <a:p>
                      <a:pPr algn="ctr">
                        <a:lnSpc>
                          <a:spcPct val="250000"/>
                        </a:lnSpc>
                      </a:pPr>
                      <a:r>
                        <a:rPr lang="en-IN" sz="2400" dirty="0">
                          <a:solidFill>
                            <a:schemeClr val="bg1"/>
                          </a:solidFill>
                          <a:latin typeface="Times New Roman" panose="02020603050405020304" pitchFamily="18" charset="0"/>
                          <a:cs typeface="Times New Roman" panose="02020603050405020304" pitchFamily="18" charset="0"/>
                        </a:rPr>
                        <a:t>Actual 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6200000" scaled="1"/>
                      <a:tileRect/>
                    </a:gradFill>
                  </a:tcPr>
                </a:tc>
                <a:tc>
                  <a:txBody>
                    <a:bodyPr/>
                    <a:lstStyle/>
                    <a:p>
                      <a:pPr algn="ctr">
                        <a:lnSpc>
                          <a:spcPct val="250000"/>
                        </a:lnSpc>
                      </a:pPr>
                      <a:r>
                        <a:rPr lang="en-IN" sz="2400" dirty="0">
                          <a:solidFill>
                            <a:schemeClr val="bg1"/>
                          </a:solidFill>
                          <a:latin typeface="Times New Roman" panose="02020603050405020304" pitchFamily="18" charset="0"/>
                          <a:cs typeface="Times New Roman" panose="02020603050405020304" pitchFamily="18" charset="0"/>
                        </a:rPr>
                        <a:t>Status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6200000" scaled="1"/>
                      <a:tileRect/>
                    </a:gradFill>
                  </a:tcPr>
                </a:tc>
                <a:extLst>
                  <a:ext uri="{0D108BD9-81ED-4DB2-BD59-A6C34878D82A}">
                    <a16:rowId xmlns:a16="http://schemas.microsoft.com/office/drawing/2014/main" val="1031818215"/>
                  </a:ext>
                </a:extLst>
              </a:tr>
              <a:tr h="794976">
                <a:tc>
                  <a:txBody>
                    <a:bodyPr/>
                    <a:lstStyle/>
                    <a:p>
                      <a:pPr algn="ctr">
                        <a:lnSpc>
                          <a:spcPct val="300000"/>
                        </a:lnSpc>
                      </a:pPr>
                      <a:r>
                        <a:rPr lang="en-IN" sz="2000" dirty="0">
                          <a:latin typeface="Times New Roman" panose="02020603050405020304" pitchFamily="18" charset="0"/>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t>Verify User Login</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t>Verify User Login</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User is logged in and redirected to dashboard.</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t>User redirected to dashboard.</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300000"/>
                        </a:lnSpc>
                      </a:pPr>
                      <a:r>
                        <a:rPr lang="en-IN" dirty="0">
                          <a:latin typeface="Times New Roman" panose="02020603050405020304" pitchFamily="18" charset="0"/>
                          <a:cs typeface="Times New Roman" panose="02020603050405020304" pitchFamily="18" charset="0"/>
                        </a:rPr>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7805367"/>
                  </a:ext>
                </a:extLst>
              </a:tr>
              <a:tr h="653312">
                <a:tc>
                  <a:txBody>
                    <a:bodyPr/>
                    <a:lstStyle/>
                    <a:p>
                      <a:pPr algn="ctr">
                        <a:lnSpc>
                          <a:spcPct val="300000"/>
                        </a:lnSpc>
                      </a:pPr>
                      <a:r>
                        <a:rPr lang="en-IN" dirty="0">
                          <a:latin typeface="Times New Roman" panose="02020603050405020304" pitchFamily="18" charset="0"/>
                          <a:cs typeface="Times New Roman" panose="02020603050405020304" pitchFamily="18"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t>Verify Form Validation</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t>Empty "Get Recommendation" form</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Form shows "This field is required" errors.</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t>Errors shown as expected.</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300000"/>
                        </a:lnSpc>
                      </a:pPr>
                      <a:r>
                        <a:rPr lang="en-IN" dirty="0">
                          <a:latin typeface="Times New Roman" panose="02020603050405020304" pitchFamily="18" charset="0"/>
                          <a:cs typeface="Times New Roman" panose="02020603050405020304" pitchFamily="18" charset="0"/>
                        </a:rPr>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6730421"/>
                  </a:ext>
                </a:extLst>
              </a:tr>
              <a:tr h="1023637">
                <a:tc>
                  <a:txBody>
                    <a:bodyPr/>
                    <a:lstStyle/>
                    <a:p>
                      <a:pPr algn="ctr">
                        <a:lnSpc>
                          <a:spcPct val="300000"/>
                        </a:lnSpc>
                      </a:pPr>
                      <a:r>
                        <a:rPr lang="en-IN" dirty="0">
                          <a:latin typeface="Times New Roman" panose="02020603050405020304" pitchFamily="18" charset="0"/>
                          <a:cs typeface="Times New Roman" panose="02020603050405020304" pitchFamily="18"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t>Backend Logic: Crop Recommendation</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latin typeface="Times New Roman" panose="02020603050405020304" pitchFamily="18" charset="0"/>
                        <a:cs typeface="Times New Roman" panose="02020603050405020304" pitchFamily="18" charset="0"/>
                      </a:endParaRPr>
                    </a:p>
                    <a:p>
                      <a:pPr algn="ctr"/>
                      <a:r>
                        <a:rPr lang="en-US" dirty="0"/>
                        <a:t>N=115, P=52, K=53, pH=5.68 (From slide 25)</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Top 5 crop list is generated, with 'Maize' as #1.</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'Maize' returned as top recommendation.</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300000"/>
                        </a:lnSpc>
                      </a:pPr>
                      <a:r>
                        <a:rPr lang="en-IN" dirty="0">
                          <a:latin typeface="Times New Roman" panose="02020603050405020304" pitchFamily="18" charset="0"/>
                          <a:cs typeface="Times New Roman" panose="02020603050405020304" pitchFamily="18" charset="0"/>
                        </a:rPr>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8428942"/>
                  </a:ext>
                </a:extLst>
              </a:tr>
              <a:tr h="1089723">
                <a:tc>
                  <a:txBody>
                    <a:bodyPr/>
                    <a:lstStyle/>
                    <a:p>
                      <a:pPr algn="ctr">
                        <a:lnSpc>
                          <a:spcPct val="300000"/>
                        </a:lnSpc>
                      </a:pPr>
                      <a:r>
                        <a:rPr lang="en-IN" dirty="0">
                          <a:latin typeface="Times New Roman" panose="02020603050405020304" pitchFamily="18" charset="0"/>
                          <a:cs typeface="Times New Roman" panose="02020603050405020304" pitchFamily="18"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t>Backend Logic: Price Prediction</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t>Crop='Maize', District='Davangere</a:t>
                      </a:r>
                      <a:r>
                        <a:rPr lang="en-IN"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Price prediction is generated (~Rs. 2065.95/Q).</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t>Predicted Rs. 2065.95/Q.</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300000"/>
                        </a:lnSpc>
                      </a:pPr>
                      <a:r>
                        <a:rPr lang="en-IN" dirty="0">
                          <a:latin typeface="Times New Roman" panose="02020603050405020304" pitchFamily="18" charset="0"/>
                          <a:cs typeface="Times New Roman" panose="02020603050405020304" pitchFamily="18" charset="0"/>
                        </a:rPr>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5285770"/>
                  </a:ext>
                </a:extLst>
              </a:tr>
              <a:tr h="1207905">
                <a:tc>
                  <a:txBody>
                    <a:bodyPr/>
                    <a:lstStyle/>
                    <a:p>
                      <a:pPr algn="ctr">
                        <a:lnSpc>
                          <a:spcPct val="300000"/>
                        </a:lnSpc>
                      </a:pPr>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t>Test Add Product</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User submits "Sell Your Produce" form</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Product appears in the "Marketplace" list.</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t>Product visible in marketplace.</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300000"/>
                        </a:lnSpc>
                      </a:pPr>
                      <a:r>
                        <a:rPr lang="en-IN" dirty="0"/>
                        <a:t>Pass</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6381895"/>
                  </a:ext>
                </a:extLst>
              </a:tr>
            </a:tbl>
          </a:graphicData>
        </a:graphic>
      </p:graphicFrame>
    </p:spTree>
    <p:extLst>
      <p:ext uri="{BB962C8B-B14F-4D97-AF65-F5344CB8AC3E}">
        <p14:creationId xmlns:p14="http://schemas.microsoft.com/office/powerpoint/2010/main" val="17016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5578A91-DF4C-6B3A-C0B1-330B306A0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3428999"/>
          </a:xfrm>
        </p:spPr>
      </p:pic>
      <p:pic>
        <p:nvPicPr>
          <p:cNvPr id="9" name="Picture 8">
            <a:extLst>
              <a:ext uri="{FF2B5EF4-FFF2-40B4-BE49-F238E27FC236}">
                <a16:creationId xmlns:a16="http://schemas.microsoft.com/office/drawing/2014/main" id="{3ECAABB9-A27E-3143-8791-DF5605E54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2192000" cy="3428999"/>
          </a:xfrm>
          <a:prstGeom prst="rect">
            <a:avLst/>
          </a:prstGeom>
        </p:spPr>
      </p:pic>
    </p:spTree>
    <p:extLst>
      <p:ext uri="{BB962C8B-B14F-4D97-AF65-F5344CB8AC3E}">
        <p14:creationId xmlns:p14="http://schemas.microsoft.com/office/powerpoint/2010/main" val="3175419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01B1021-62BF-1AC6-69BE-1A9844F315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3265714"/>
          </a:xfrm>
        </p:spPr>
      </p:pic>
      <p:pic>
        <p:nvPicPr>
          <p:cNvPr id="6" name="Picture 5">
            <a:extLst>
              <a:ext uri="{FF2B5EF4-FFF2-40B4-BE49-F238E27FC236}">
                <a16:creationId xmlns:a16="http://schemas.microsoft.com/office/drawing/2014/main" id="{2B4C636D-5BF4-2A76-D291-74267632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65714"/>
            <a:ext cx="12192000" cy="3592286"/>
          </a:xfrm>
          <a:prstGeom prst="rect">
            <a:avLst/>
          </a:prstGeom>
        </p:spPr>
      </p:pic>
    </p:spTree>
    <p:extLst>
      <p:ext uri="{BB962C8B-B14F-4D97-AF65-F5344CB8AC3E}">
        <p14:creationId xmlns:p14="http://schemas.microsoft.com/office/powerpoint/2010/main" val="2036001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B603C6-09CF-E7CC-BF46-7454F39923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3303037"/>
          </a:xfrm>
        </p:spPr>
      </p:pic>
      <p:pic>
        <p:nvPicPr>
          <p:cNvPr id="7" name="Picture 6">
            <a:extLst>
              <a:ext uri="{FF2B5EF4-FFF2-40B4-BE49-F238E27FC236}">
                <a16:creationId xmlns:a16="http://schemas.microsoft.com/office/drawing/2014/main" id="{E2F2E3D2-5EA8-7D8B-B115-E56EA6763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3038"/>
            <a:ext cx="12192000" cy="3554962"/>
          </a:xfrm>
          <a:prstGeom prst="rect">
            <a:avLst/>
          </a:prstGeom>
        </p:spPr>
      </p:pic>
    </p:spTree>
    <p:extLst>
      <p:ext uri="{BB962C8B-B14F-4D97-AF65-F5344CB8AC3E}">
        <p14:creationId xmlns:p14="http://schemas.microsoft.com/office/powerpoint/2010/main" val="1032184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CDDF43-6803-5431-27ED-9062F8EF05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3429000"/>
          </a:xfrm>
        </p:spPr>
      </p:pic>
      <p:pic>
        <p:nvPicPr>
          <p:cNvPr id="7" name="Picture 6">
            <a:extLst>
              <a:ext uri="{FF2B5EF4-FFF2-40B4-BE49-F238E27FC236}">
                <a16:creationId xmlns:a16="http://schemas.microsoft.com/office/drawing/2014/main" id="{73454539-5695-14D9-0C6E-945CDC319394}"/>
              </a:ext>
            </a:extLst>
          </p:cNvPr>
          <p:cNvPicPr>
            <a:picLocks noChangeAspect="1"/>
          </p:cNvPicPr>
          <p:nvPr/>
        </p:nvPicPr>
        <p:blipFill>
          <a:blip r:embed="rId3">
            <a:extLst>
              <a:ext uri="{28A0092B-C50C-407E-A947-70E740481C1C}">
                <a14:useLocalDpi xmlns:a14="http://schemas.microsoft.com/office/drawing/2010/main" val="0"/>
              </a:ext>
            </a:extLst>
          </a:blip>
          <a:srcRect t="10130"/>
          <a:stretch>
            <a:fillRect/>
          </a:stretch>
        </p:blipFill>
        <p:spPr>
          <a:xfrm>
            <a:off x="0" y="3429000"/>
            <a:ext cx="12192000" cy="3429000"/>
          </a:xfrm>
          <a:prstGeom prst="rect">
            <a:avLst/>
          </a:prstGeom>
        </p:spPr>
      </p:pic>
    </p:spTree>
    <p:extLst>
      <p:ext uri="{BB962C8B-B14F-4D97-AF65-F5344CB8AC3E}">
        <p14:creationId xmlns:p14="http://schemas.microsoft.com/office/powerpoint/2010/main" val="3818345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5ED84E-A2F7-3DC6-22F7-907E5F1861A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639"/>
          <a:stretch>
            <a:fillRect/>
          </a:stretch>
        </p:blipFill>
        <p:spPr>
          <a:xfrm>
            <a:off x="12441" y="2565918"/>
            <a:ext cx="12192000" cy="4292082"/>
          </a:xfrm>
        </p:spPr>
      </p:pic>
      <p:pic>
        <p:nvPicPr>
          <p:cNvPr id="9" name="Picture 8">
            <a:extLst>
              <a:ext uri="{FF2B5EF4-FFF2-40B4-BE49-F238E27FC236}">
                <a16:creationId xmlns:a16="http://schemas.microsoft.com/office/drawing/2014/main" id="{51EC7E11-7D33-09AB-025F-32211C620719}"/>
              </a:ext>
            </a:extLst>
          </p:cNvPr>
          <p:cNvPicPr>
            <a:picLocks noChangeAspect="1"/>
          </p:cNvPicPr>
          <p:nvPr/>
        </p:nvPicPr>
        <p:blipFill>
          <a:blip r:embed="rId3"/>
          <a:srcRect b="33061"/>
          <a:stretch>
            <a:fillRect/>
          </a:stretch>
        </p:blipFill>
        <p:spPr>
          <a:xfrm>
            <a:off x="0" y="0"/>
            <a:ext cx="12192000" cy="3200400"/>
          </a:xfrm>
          <a:prstGeom prst="rect">
            <a:avLst/>
          </a:prstGeom>
        </p:spPr>
      </p:pic>
    </p:spTree>
    <p:extLst>
      <p:ext uri="{BB962C8B-B14F-4D97-AF65-F5344CB8AC3E}">
        <p14:creationId xmlns:p14="http://schemas.microsoft.com/office/powerpoint/2010/main" val="151463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FBB399-6499-22AD-C132-5EC629440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4559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BEE144-A66E-9568-4111-A11E0582CF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3163078"/>
          </a:xfrm>
        </p:spPr>
      </p:pic>
      <p:pic>
        <p:nvPicPr>
          <p:cNvPr id="7" name="Picture 6">
            <a:extLst>
              <a:ext uri="{FF2B5EF4-FFF2-40B4-BE49-F238E27FC236}">
                <a16:creationId xmlns:a16="http://schemas.microsoft.com/office/drawing/2014/main" id="{00B4C8CA-D785-D8B2-98D7-0B159C26B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63078"/>
            <a:ext cx="12192000" cy="3694922"/>
          </a:xfrm>
          <a:prstGeom prst="rect">
            <a:avLst/>
          </a:prstGeom>
        </p:spPr>
      </p:pic>
    </p:spTree>
    <p:extLst>
      <p:ext uri="{BB962C8B-B14F-4D97-AF65-F5344CB8AC3E}">
        <p14:creationId xmlns:p14="http://schemas.microsoft.com/office/powerpoint/2010/main" val="4278129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624823-4A70-0D2E-C02A-84A79B417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41976"/>
          </a:xfrm>
        </p:spPr>
      </p:pic>
    </p:spTree>
    <p:extLst>
      <p:ext uri="{BB962C8B-B14F-4D97-AF65-F5344CB8AC3E}">
        <p14:creationId xmlns:p14="http://schemas.microsoft.com/office/powerpoint/2010/main" val="4103642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AAF3-927B-F971-0005-1CE6304BC53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B12C834-E452-F613-DB21-6C2DE87900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1" cy="6858000"/>
          </a:xfrm>
        </p:spPr>
      </p:pic>
      <p:sp>
        <p:nvSpPr>
          <p:cNvPr id="3" name="TextBox 2">
            <a:extLst>
              <a:ext uri="{FF2B5EF4-FFF2-40B4-BE49-F238E27FC236}">
                <a16:creationId xmlns:a16="http://schemas.microsoft.com/office/drawing/2014/main" id="{8E2654FA-B064-D0FD-E9E9-9BC908A324D9}"/>
              </a:ext>
            </a:extLst>
          </p:cNvPr>
          <p:cNvSpPr txBox="1"/>
          <p:nvPr/>
        </p:nvSpPr>
        <p:spPr>
          <a:xfrm>
            <a:off x="4467185" y="674193"/>
            <a:ext cx="3257623" cy="769441"/>
          </a:xfrm>
          <a:prstGeom prst="rect">
            <a:avLst/>
          </a:prstGeom>
          <a:noFill/>
        </p:spPr>
        <p:txBody>
          <a:bodyPr wrap="none" rtlCol="0">
            <a:spAutoFit/>
          </a:bodyPr>
          <a:lstStyle/>
          <a:p>
            <a:r>
              <a:rPr lang="en-IN" sz="4400" dirty="0">
                <a:solidFill>
                  <a:schemeClr val="bg1"/>
                </a:solidFill>
                <a:latin typeface="Times New Roman Bold" panose="02020803070505020304" pitchFamily="18" charset="0"/>
                <a:cs typeface="Times New Roman Bold" panose="02020803070505020304" pitchFamily="18" charset="0"/>
              </a:rPr>
              <a:t>ABSTRACT</a:t>
            </a:r>
          </a:p>
        </p:txBody>
      </p:sp>
      <p:sp>
        <p:nvSpPr>
          <p:cNvPr id="4" name="TextBox 3">
            <a:extLst>
              <a:ext uri="{FF2B5EF4-FFF2-40B4-BE49-F238E27FC236}">
                <a16:creationId xmlns:a16="http://schemas.microsoft.com/office/drawing/2014/main" id="{E6AFC9AD-4954-1DF1-E411-D5D0498F493A}"/>
              </a:ext>
            </a:extLst>
          </p:cNvPr>
          <p:cNvSpPr txBox="1"/>
          <p:nvPr/>
        </p:nvSpPr>
        <p:spPr>
          <a:xfrm>
            <a:off x="655359" y="1754022"/>
            <a:ext cx="10881273" cy="3349956"/>
          </a:xfrm>
          <a:prstGeom prst="rect">
            <a:avLst/>
          </a:prstGeom>
          <a:noFill/>
        </p:spPr>
        <p:txBody>
          <a:bodyPr wrap="square" rtlCol="0">
            <a:spAutoFit/>
          </a:bodyPr>
          <a:lstStyle/>
          <a:p>
            <a:pPr algn="just">
              <a:lnSpc>
                <a:spcPct val="150000"/>
              </a:lnSpc>
            </a:pPr>
            <a:r>
              <a:rPr lang="en-US" sz="2400" dirty="0" err="1">
                <a:solidFill>
                  <a:srgbClr val="FFFFFF"/>
                </a:solidFill>
                <a:latin typeface="Times New Roman"/>
                <a:ea typeface="Times New Roman"/>
                <a:cs typeface="Times New Roman"/>
                <a:sym typeface="Times New Roman"/>
              </a:rPr>
              <a:t>AgroAdvisor</a:t>
            </a:r>
            <a:r>
              <a:rPr lang="en-US" sz="2400" dirty="0">
                <a:solidFill>
                  <a:srgbClr val="FFFFFF"/>
                </a:solidFill>
                <a:latin typeface="Times New Roman"/>
                <a:ea typeface="Times New Roman"/>
                <a:cs typeface="Times New Roman"/>
                <a:sym typeface="Times New Roman"/>
              </a:rPr>
              <a:t> is an intelligent assistant that empowers farmers with machine learning-driven insights. It forecasts crop prices using time-series models trained on historical trends for better market planning. The system also recommends suitable crops by analyzing soil fertility (pH, nitrogen, phosphorous, potassium), regional, and climatic data. Using machine learning algorithms, </a:t>
            </a:r>
            <a:r>
              <a:rPr lang="en-US" sz="2400" dirty="0" err="1">
                <a:solidFill>
                  <a:srgbClr val="FFFFFF"/>
                </a:solidFill>
                <a:latin typeface="Times New Roman"/>
                <a:ea typeface="Times New Roman"/>
                <a:cs typeface="Times New Roman"/>
                <a:sym typeface="Times New Roman"/>
              </a:rPr>
              <a:t>AgroAdvisor</a:t>
            </a:r>
            <a:r>
              <a:rPr lang="en-US" sz="2400" dirty="0">
                <a:solidFill>
                  <a:srgbClr val="FFFFFF"/>
                </a:solidFill>
                <a:latin typeface="Times New Roman"/>
                <a:ea typeface="Times New Roman"/>
                <a:cs typeface="Times New Roman"/>
                <a:sym typeface="Times New Roman"/>
              </a:rPr>
              <a:t> delivers accurate, data-informed decisions to boost agricultural productivity and profitability.</a:t>
            </a:r>
          </a:p>
        </p:txBody>
      </p:sp>
    </p:spTree>
    <p:extLst>
      <p:ext uri="{BB962C8B-B14F-4D97-AF65-F5344CB8AC3E}">
        <p14:creationId xmlns:p14="http://schemas.microsoft.com/office/powerpoint/2010/main" val="2335514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31B-2A07-D4E2-FA57-2DCEF99C74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D2B44D-04E2-F031-E315-127B0F173725}"/>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9365574D-099E-65CB-61BE-69775F606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7" name="TextBox 6">
            <a:extLst>
              <a:ext uri="{FF2B5EF4-FFF2-40B4-BE49-F238E27FC236}">
                <a16:creationId xmlns:a16="http://schemas.microsoft.com/office/drawing/2014/main" id="{FC4CAF6D-BC13-AF08-0B59-92D11363AC54}"/>
              </a:ext>
            </a:extLst>
          </p:cNvPr>
          <p:cNvSpPr txBox="1"/>
          <p:nvPr/>
        </p:nvSpPr>
        <p:spPr>
          <a:xfrm>
            <a:off x="1107437" y="1545343"/>
            <a:ext cx="9532977" cy="188365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Gives 3-in-1 advice: Crop, Price, and Yield</a:t>
            </a:r>
            <a:r>
              <a:rPr lang="en-IN" sz="2000" dirty="0">
                <a:solidFill>
                  <a:schemeClr val="bg1"/>
                </a:solidFill>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Easy-to-use dashboard for farmers</a:t>
            </a:r>
            <a:r>
              <a:rPr lang="en-IN" sz="2000" dirty="0">
                <a:solidFill>
                  <a:schemeClr val="bg1"/>
                </a:solidFill>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Includes a Marketplace to sell produce directly</a:t>
            </a:r>
            <a:r>
              <a:rPr lang="en-IN" sz="2000" dirty="0">
                <a:solidFill>
                  <a:schemeClr val="bg1"/>
                </a:solidFill>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Helps farmers make data-driven, profitable decisions</a:t>
            </a:r>
            <a:r>
              <a:rPr lang="en-IN" sz="2000" dirty="0">
                <a:solidFill>
                  <a:schemeClr val="bg1"/>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51820B51-08A0-7A63-5420-9D473AD20C24}"/>
              </a:ext>
            </a:extLst>
          </p:cNvPr>
          <p:cNvSpPr txBox="1"/>
          <p:nvPr/>
        </p:nvSpPr>
        <p:spPr>
          <a:xfrm>
            <a:off x="1113182" y="4077917"/>
            <a:ext cx="9532977" cy="188365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Requires an internet connection to use</a:t>
            </a:r>
            <a:r>
              <a:rPr lang="en-IN" sz="2000" dirty="0">
                <a:solidFill>
                  <a:schemeClr val="bg1"/>
                </a:solidFill>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Model accuracy depends on the training data</a:t>
            </a:r>
            <a:r>
              <a:rPr lang="en-IN" sz="2000" dirty="0">
                <a:solidFill>
                  <a:schemeClr val="bg1"/>
                </a:solidFill>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Farmer must get their own soil (N, P, K) tested</a:t>
            </a:r>
            <a:r>
              <a:rPr lang="en-IN" sz="2000" dirty="0">
                <a:solidFill>
                  <a:schemeClr val="bg1"/>
                </a:solidFill>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Predictions may only be accurate for trained regions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2646B68-8E76-45C3-E628-83412DEE2430}"/>
              </a:ext>
            </a:extLst>
          </p:cNvPr>
          <p:cNvSpPr txBox="1"/>
          <p:nvPr/>
        </p:nvSpPr>
        <p:spPr>
          <a:xfrm>
            <a:off x="1094155" y="951271"/>
            <a:ext cx="2492990" cy="646331"/>
          </a:xfrm>
          <a:prstGeom prst="rect">
            <a:avLst/>
          </a:prstGeom>
          <a:noFill/>
        </p:spPr>
        <p:txBody>
          <a:bodyPr wrap="none" rtlCol="0">
            <a:spAutoFit/>
          </a:bodyPr>
          <a:lstStyle/>
          <a:p>
            <a:r>
              <a:rPr lang="en-IN" sz="3600" dirty="0">
                <a:solidFill>
                  <a:schemeClr val="bg1"/>
                </a:solidFill>
                <a:latin typeface="Times New Roman Bold" panose="02020803070505020304" pitchFamily="18" charset="0"/>
                <a:cs typeface="Times New Roman Bold" panose="02020803070505020304" pitchFamily="18" charset="0"/>
              </a:rPr>
              <a:t>Advantages</a:t>
            </a:r>
          </a:p>
        </p:txBody>
      </p:sp>
      <p:sp>
        <p:nvSpPr>
          <p:cNvPr id="12" name="TextBox 11">
            <a:extLst>
              <a:ext uri="{FF2B5EF4-FFF2-40B4-BE49-F238E27FC236}">
                <a16:creationId xmlns:a16="http://schemas.microsoft.com/office/drawing/2014/main" id="{68882FDD-80C2-885C-806B-A7F6D4FEA2BB}"/>
              </a:ext>
            </a:extLst>
          </p:cNvPr>
          <p:cNvSpPr txBox="1"/>
          <p:nvPr/>
        </p:nvSpPr>
        <p:spPr>
          <a:xfrm>
            <a:off x="1107437" y="3446353"/>
            <a:ext cx="3031599" cy="646331"/>
          </a:xfrm>
          <a:prstGeom prst="rect">
            <a:avLst/>
          </a:prstGeom>
          <a:noFill/>
        </p:spPr>
        <p:txBody>
          <a:bodyPr wrap="none" rtlCol="0">
            <a:spAutoFit/>
          </a:bodyPr>
          <a:lstStyle/>
          <a:p>
            <a:r>
              <a:rPr lang="en-IN" sz="3600" dirty="0">
                <a:solidFill>
                  <a:schemeClr val="bg1"/>
                </a:solidFill>
                <a:latin typeface="Times New Roman Bold" panose="02020803070505020304" pitchFamily="18" charset="0"/>
                <a:cs typeface="Times New Roman Bold" panose="02020803070505020304" pitchFamily="18" charset="0"/>
              </a:rPr>
              <a:t>Disadvantages</a:t>
            </a:r>
          </a:p>
        </p:txBody>
      </p:sp>
    </p:spTree>
    <p:extLst>
      <p:ext uri="{BB962C8B-B14F-4D97-AF65-F5344CB8AC3E}">
        <p14:creationId xmlns:p14="http://schemas.microsoft.com/office/powerpoint/2010/main" val="2931660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103C-51E4-957C-0F03-53FD10195E5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64D30B4-BF72-A1D8-3A44-F99DCE5911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238"/>
            <a:ext cx="12192001" cy="6858000"/>
          </a:xfrm>
        </p:spPr>
      </p:pic>
      <p:sp>
        <p:nvSpPr>
          <p:cNvPr id="7" name="TextBox 2">
            <a:extLst>
              <a:ext uri="{FF2B5EF4-FFF2-40B4-BE49-F238E27FC236}">
                <a16:creationId xmlns:a16="http://schemas.microsoft.com/office/drawing/2014/main" id="{6B8365F1-E75C-6994-BC94-515173A30C55}"/>
              </a:ext>
            </a:extLst>
          </p:cNvPr>
          <p:cNvSpPr txBox="1"/>
          <p:nvPr/>
        </p:nvSpPr>
        <p:spPr>
          <a:xfrm>
            <a:off x="4053893" y="-104972"/>
            <a:ext cx="3901329" cy="940194"/>
          </a:xfrm>
          <a:prstGeom prst="rect">
            <a:avLst/>
          </a:prstGeom>
        </p:spPr>
        <p:txBody>
          <a:bodyPr wrap="square" lIns="0" tIns="0" rIns="0" bIns="0" rtlCol="0" anchor="t">
            <a:spAutoFit/>
          </a:bodyPr>
          <a:lstStyle/>
          <a:p>
            <a:pPr algn="ctr">
              <a:lnSpc>
                <a:spcPts val="8400"/>
              </a:lnSpc>
              <a:spcBef>
                <a:spcPct val="0"/>
              </a:spcBef>
            </a:pPr>
            <a:r>
              <a:rPr lang="en-US" sz="4400" b="1" dirty="0">
                <a:solidFill>
                  <a:srgbClr val="FFFFFF"/>
                </a:solidFill>
                <a:latin typeface="Times New Roman Bold"/>
                <a:ea typeface="Times New Roman Bold"/>
                <a:cs typeface="Times New Roman Bold"/>
                <a:sym typeface="Times New Roman Bold"/>
              </a:rPr>
              <a:t>CONCLUSION</a:t>
            </a:r>
          </a:p>
        </p:txBody>
      </p:sp>
      <p:sp>
        <p:nvSpPr>
          <p:cNvPr id="8" name="TextBox 7">
            <a:extLst>
              <a:ext uri="{FF2B5EF4-FFF2-40B4-BE49-F238E27FC236}">
                <a16:creationId xmlns:a16="http://schemas.microsoft.com/office/drawing/2014/main" id="{F2D29CDF-675A-50C0-5EBA-9FCFE8C9448B}"/>
              </a:ext>
            </a:extLst>
          </p:cNvPr>
          <p:cNvSpPr txBox="1"/>
          <p:nvPr/>
        </p:nvSpPr>
        <p:spPr>
          <a:xfrm>
            <a:off x="-1" y="1175316"/>
            <a:ext cx="11692039" cy="6047809"/>
          </a:xfrm>
          <a:prstGeom prst="rect">
            <a:avLst/>
          </a:prstGeom>
          <a:noFill/>
        </p:spPr>
        <p:txBody>
          <a:bodyPr wrap="square" rtlCol="0">
            <a:spAutoFit/>
          </a:bodyPr>
          <a:lstStyle/>
          <a:p>
            <a:pPr marL="777240" lvl="1" indent="-388620" algn="just">
              <a:lnSpc>
                <a:spcPct val="200000"/>
              </a:lnSpc>
              <a:buFont typeface="Arial"/>
              <a:buChar char="•"/>
            </a:pPr>
            <a:r>
              <a:rPr lang="en-US" b="1" dirty="0">
                <a:solidFill>
                  <a:srgbClr val="FFFFFF"/>
                </a:solidFill>
                <a:latin typeface="Times New Roman"/>
                <a:ea typeface="Times New Roman"/>
                <a:cs typeface="Times New Roman"/>
                <a:sym typeface="Times New Roman"/>
              </a:rPr>
              <a:t>Accurate Crop Price Forecasting</a:t>
            </a:r>
            <a:r>
              <a:rPr lang="en-US" dirty="0">
                <a:solidFill>
                  <a:srgbClr val="FFFFFF"/>
                </a:solidFill>
                <a:latin typeface="Times New Roman"/>
                <a:ea typeface="Times New Roman"/>
                <a:cs typeface="Times New Roman"/>
                <a:sym typeface="Times New Roman"/>
              </a:rPr>
              <a:t>: Developed machine learning models to predict future crop prices using historical market data and seasonal trends. This helps farmers make better market timing decisions.</a:t>
            </a:r>
          </a:p>
          <a:p>
            <a:pPr marL="777240" lvl="1" indent="-388620" algn="just">
              <a:lnSpc>
                <a:spcPct val="200000"/>
              </a:lnSpc>
              <a:buFont typeface="Arial"/>
              <a:buChar char="•"/>
            </a:pPr>
            <a:r>
              <a:rPr lang="en-US" b="1" dirty="0">
                <a:solidFill>
                  <a:srgbClr val="FFFFFF"/>
                </a:solidFill>
                <a:latin typeface="Times New Roman"/>
                <a:ea typeface="Times New Roman"/>
                <a:cs typeface="Times New Roman"/>
                <a:sym typeface="Times New Roman"/>
              </a:rPr>
              <a:t>Soil-Based Crop Recommendation</a:t>
            </a:r>
            <a:r>
              <a:rPr lang="en-US" dirty="0">
                <a:solidFill>
                  <a:srgbClr val="FFFFFF"/>
                </a:solidFill>
                <a:latin typeface="Times New Roman"/>
                <a:ea typeface="Times New Roman"/>
                <a:cs typeface="Times New Roman"/>
                <a:sym typeface="Times New Roman"/>
              </a:rPr>
              <a:t>: Implemented a recommendation system that suggests suitable crops based on soil fertility and regional environmental conditions.</a:t>
            </a:r>
          </a:p>
          <a:p>
            <a:pPr marL="777240" lvl="1" indent="-388620" algn="just">
              <a:lnSpc>
                <a:spcPct val="200000"/>
              </a:lnSpc>
              <a:buFont typeface="Arial"/>
              <a:buChar char="•"/>
            </a:pPr>
            <a:r>
              <a:rPr lang="en-US" b="1" dirty="0">
                <a:solidFill>
                  <a:srgbClr val="FFFFFF"/>
                </a:solidFill>
                <a:latin typeface="Times New Roman"/>
                <a:ea typeface="Times New Roman"/>
                <a:cs typeface="Times New Roman"/>
                <a:sym typeface="Times New Roman"/>
              </a:rPr>
              <a:t>Risk Mitigation in Farming</a:t>
            </a:r>
            <a:r>
              <a:rPr lang="en-US" dirty="0">
                <a:solidFill>
                  <a:srgbClr val="FFFFFF"/>
                </a:solidFill>
                <a:latin typeface="Times New Roman"/>
                <a:ea typeface="Times New Roman"/>
                <a:cs typeface="Times New Roman"/>
                <a:sym typeface="Times New Roman"/>
              </a:rPr>
              <a:t>: Reduced the chances of crop failure and financial loss by helping farmers choose optimal crops and sowing times.</a:t>
            </a:r>
          </a:p>
          <a:p>
            <a:pPr marL="777240" lvl="1" indent="-388620" algn="just">
              <a:lnSpc>
                <a:spcPct val="200000"/>
              </a:lnSpc>
              <a:buFont typeface="Arial"/>
              <a:buChar char="•"/>
            </a:pPr>
            <a:r>
              <a:rPr lang="en-US" b="1" dirty="0">
                <a:solidFill>
                  <a:srgbClr val="FFFFFF"/>
                </a:solidFill>
                <a:latin typeface="Times New Roman"/>
                <a:ea typeface="Times New Roman"/>
                <a:cs typeface="Times New Roman"/>
                <a:sym typeface="Times New Roman"/>
              </a:rPr>
              <a:t>3-in-1 ML System: Successfully developed and integrated three ML models for Crop Recommendation, Price Forecasting, and Yield Prediction</a:t>
            </a:r>
            <a:r>
              <a:rPr lang="en-US" dirty="0">
                <a:solidFill>
                  <a:srgbClr val="FFFFFF"/>
                </a:solidFill>
                <a:latin typeface="Times New Roman"/>
                <a:ea typeface="Times New Roman"/>
                <a:cs typeface="Times New Roman"/>
                <a:sym typeface="Times New Roman"/>
              </a:rPr>
              <a:t>.</a:t>
            </a:r>
          </a:p>
          <a:p>
            <a:pPr marL="777240" lvl="1" indent="-388620" algn="just">
              <a:lnSpc>
                <a:spcPct val="200000"/>
              </a:lnSpc>
              <a:buFont typeface="Arial"/>
              <a:buChar char="•"/>
            </a:pPr>
            <a:r>
              <a:rPr lang="en-US" b="1" dirty="0">
                <a:solidFill>
                  <a:srgbClr val="FFFFFF"/>
                </a:solidFill>
                <a:latin typeface="Times New Roman"/>
                <a:ea typeface="Times New Roman"/>
                <a:cs typeface="Times New Roman"/>
                <a:sym typeface="Times New Roman"/>
              </a:rPr>
              <a:t>User-Friendly Web Platform</a:t>
            </a:r>
            <a:r>
              <a:rPr lang="en-US" dirty="0">
                <a:solidFill>
                  <a:srgbClr val="FFFFFF"/>
                </a:solidFill>
                <a:latin typeface="Times New Roman"/>
                <a:ea typeface="Times New Roman"/>
                <a:cs typeface="Times New Roman"/>
                <a:sym typeface="Times New Roman"/>
              </a:rPr>
              <a:t>: Built an easy-to-use web app for farmers to access predictions and recommendations.</a:t>
            </a:r>
          </a:p>
          <a:p>
            <a:pPr marL="777240" lvl="1" indent="-388620" algn="just">
              <a:lnSpc>
                <a:spcPts val="5400"/>
              </a:lnSpc>
              <a:buFont typeface="Arial"/>
              <a:buChar char="•"/>
            </a:pPr>
            <a:endParaRPr lang="en-US" dirty="0">
              <a:solidFill>
                <a:srgbClr val="FFFFFF"/>
              </a:solidFill>
              <a:latin typeface="Times New Roman"/>
              <a:ea typeface="Times New Roman"/>
              <a:cs typeface="Times New Roman"/>
              <a:sym typeface="Times New Roman"/>
            </a:endParaRPr>
          </a:p>
          <a:p>
            <a:endParaRPr lang="en-IN" dirty="0"/>
          </a:p>
        </p:txBody>
      </p:sp>
    </p:spTree>
    <p:extLst>
      <p:ext uri="{BB962C8B-B14F-4D97-AF65-F5344CB8AC3E}">
        <p14:creationId xmlns:p14="http://schemas.microsoft.com/office/powerpoint/2010/main" val="3637490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BFF3-251E-8845-5F39-9A276E16F4A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42FC448-FDEF-0C30-316C-D1D1227F22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6" name="TextBox 5">
            <a:extLst>
              <a:ext uri="{FF2B5EF4-FFF2-40B4-BE49-F238E27FC236}">
                <a16:creationId xmlns:a16="http://schemas.microsoft.com/office/drawing/2014/main" id="{3227ED33-B769-55B1-A629-21730167F108}"/>
              </a:ext>
            </a:extLst>
          </p:cNvPr>
          <p:cNvSpPr txBox="1"/>
          <p:nvPr/>
        </p:nvSpPr>
        <p:spPr>
          <a:xfrm>
            <a:off x="838200" y="1217592"/>
            <a:ext cx="10515600" cy="5028556"/>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Mobile Application</a:t>
            </a:r>
            <a:r>
              <a:rPr lang="en-US" dirty="0">
                <a:solidFill>
                  <a:schemeClr val="bg1"/>
                </a:solidFill>
                <a:latin typeface="Times New Roman" panose="02020603050405020304" pitchFamily="18" charset="0"/>
                <a:cs typeface="Times New Roman" panose="02020603050405020304" pitchFamily="18" charset="0"/>
              </a:rPr>
              <a:t>: Develop a native Android/iOS app to make the system more accessible to farmers in the field</a:t>
            </a:r>
            <a:r>
              <a:rPr lang="en-IN" dirty="0">
                <a:solidFill>
                  <a:schemeClr val="bg1"/>
                </a:solidFill>
                <a:latin typeface="Times New Roman" panose="02020603050405020304" pitchFamily="18" charset="0"/>
                <a:cs typeface="Times New Roman" panose="02020603050405020304" pitchFamily="18" charset="0"/>
              </a:rPr>
              <a:t>.</a:t>
            </a:r>
          </a:p>
          <a:p>
            <a:pPr marL="457200" indent="-457200" algn="just">
              <a:lnSpc>
                <a:spcPct val="150000"/>
              </a:lnSpc>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Live Weather API Integration</a:t>
            </a:r>
            <a:r>
              <a:rPr lang="en-US" dirty="0">
                <a:solidFill>
                  <a:schemeClr val="bg1"/>
                </a:solidFill>
                <a:latin typeface="Times New Roman" panose="02020603050405020304" pitchFamily="18" charset="0"/>
                <a:cs typeface="Times New Roman" panose="02020603050405020304" pitchFamily="18" charset="0"/>
              </a:rPr>
              <a:t>: Instead of just historical data, pull live weather forecasts to give even more accurate, short-term crop advice</a:t>
            </a:r>
            <a:r>
              <a:rPr lang="en-IN" dirty="0">
                <a:solidFill>
                  <a:schemeClr val="bg1"/>
                </a:solidFill>
                <a:latin typeface="Times New Roman" panose="02020603050405020304" pitchFamily="18" charset="0"/>
                <a:cs typeface="Times New Roman" panose="02020603050405020304" pitchFamily="18" charset="0"/>
              </a:rPr>
              <a:t>.</a:t>
            </a:r>
          </a:p>
          <a:p>
            <a:pPr marL="457200" indent="-457200" algn="just">
              <a:lnSpc>
                <a:spcPct val="150000"/>
              </a:lnSpc>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IoT Sensor Integration</a:t>
            </a:r>
            <a:r>
              <a:rPr lang="en-US" dirty="0">
                <a:solidFill>
                  <a:schemeClr val="bg1"/>
                </a:solidFill>
                <a:latin typeface="Times New Roman" panose="02020603050405020304" pitchFamily="18" charset="0"/>
                <a:cs typeface="Times New Roman" panose="02020603050405020304" pitchFamily="18" charset="0"/>
              </a:rPr>
              <a:t>: Allow the app to connect directly with IoT NPK and pH sensors for real-time, automatic soil data entry.</a:t>
            </a:r>
          </a:p>
          <a:p>
            <a:pPr marL="457200" indent="-457200" algn="just">
              <a:lnSpc>
                <a:spcPct val="150000"/>
              </a:lnSpc>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Pest &amp; Fertilizer Recommendation</a:t>
            </a:r>
            <a:r>
              <a:rPr lang="en-US" dirty="0">
                <a:solidFill>
                  <a:schemeClr val="bg1"/>
                </a:solidFill>
                <a:latin typeface="Times New Roman" panose="02020603050405020304" pitchFamily="18" charset="0"/>
                <a:cs typeface="Times New Roman" panose="02020603050405020304" pitchFamily="18" charset="0"/>
              </a:rPr>
              <a:t>: Expand the ML models to also recommend specific fertilizers based on soil deficits and warn about common pests for the recommended crop.</a:t>
            </a:r>
          </a:p>
          <a:p>
            <a:pPr marL="457200" indent="-457200" algn="just">
              <a:lnSpc>
                <a:spcPct val="150000"/>
              </a:lnSpc>
              <a:buFont typeface="Arial" panose="020B0604020202020204" pitchFamily="34" charset="0"/>
              <a:buChar char="•"/>
            </a:pPr>
            <a:r>
              <a:rPr lang="en-US" b="1" dirty="0">
                <a:solidFill>
                  <a:schemeClr val="bg1"/>
                </a:solidFill>
              </a:rPr>
              <a:t>Marketplace Upgrades:</a:t>
            </a:r>
            <a:r>
              <a:rPr lang="en-US" dirty="0">
                <a:solidFill>
                  <a:schemeClr val="bg1"/>
                </a:solidFill>
              </a:rPr>
              <a:t> Enhance the marketplace with user ratings, chat, and location-based search to make it a fully functional trading platform.</a:t>
            </a:r>
          </a:p>
          <a:p>
            <a:pPr marL="457200" indent="-457200" algn="just">
              <a:lnSpc>
                <a:spcPct val="150000"/>
              </a:lnSpc>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Automatic Model Retraining</a:t>
            </a:r>
            <a:r>
              <a:rPr lang="en-US" dirty="0">
                <a:solidFill>
                  <a:schemeClr val="bg1"/>
                </a:solidFill>
                <a:latin typeface="Times New Roman" panose="02020603050405020304" pitchFamily="18" charset="0"/>
                <a:cs typeface="Times New Roman" panose="02020603050405020304" pitchFamily="18" charset="0"/>
              </a:rPr>
              <a:t>: Build an admin feature to automatically retrain the ML models with the latest market and weather data to keep predictions accurate</a:t>
            </a:r>
          </a:p>
        </p:txBody>
      </p:sp>
      <p:sp>
        <p:nvSpPr>
          <p:cNvPr id="7" name="TextBox 6">
            <a:extLst>
              <a:ext uri="{FF2B5EF4-FFF2-40B4-BE49-F238E27FC236}">
                <a16:creationId xmlns:a16="http://schemas.microsoft.com/office/drawing/2014/main" id="{24041DDF-7D35-698F-873F-17DC8161ACCD}"/>
              </a:ext>
            </a:extLst>
          </p:cNvPr>
          <p:cNvSpPr txBox="1"/>
          <p:nvPr/>
        </p:nvSpPr>
        <p:spPr>
          <a:xfrm>
            <a:off x="2516333" y="307797"/>
            <a:ext cx="7300396" cy="769441"/>
          </a:xfrm>
          <a:prstGeom prst="rect">
            <a:avLst/>
          </a:prstGeom>
          <a:noFill/>
        </p:spPr>
        <p:txBody>
          <a:bodyPr wrap="none" rtlCol="0">
            <a:spAutoFit/>
          </a:bodyPr>
          <a:lstStyle/>
          <a:p>
            <a:r>
              <a:rPr lang="en-IN" sz="4400" dirty="0">
                <a:solidFill>
                  <a:schemeClr val="bg1"/>
                </a:solidFill>
                <a:latin typeface="Times New Roman Bold" panose="02020803070505020304" pitchFamily="18" charset="0"/>
                <a:cs typeface="Times New Roman Bold" panose="02020803070505020304" pitchFamily="18" charset="0"/>
              </a:rPr>
              <a:t>FUTURE ENHANCEMENT</a:t>
            </a:r>
          </a:p>
        </p:txBody>
      </p:sp>
    </p:spTree>
    <p:extLst>
      <p:ext uri="{BB962C8B-B14F-4D97-AF65-F5344CB8AC3E}">
        <p14:creationId xmlns:p14="http://schemas.microsoft.com/office/powerpoint/2010/main" val="3548424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FADC8-A447-1805-BC70-C33CFE7C04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DBEDC8-CE00-97C0-74DB-B073569BF9CA}"/>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01BAB150-2E43-B00D-1E9B-D0C5FFF60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5" name="TextBox 4">
            <a:extLst>
              <a:ext uri="{FF2B5EF4-FFF2-40B4-BE49-F238E27FC236}">
                <a16:creationId xmlns:a16="http://schemas.microsoft.com/office/drawing/2014/main" id="{94507242-F441-E483-DA28-EFA2CF88AC50}"/>
              </a:ext>
            </a:extLst>
          </p:cNvPr>
          <p:cNvSpPr txBox="1"/>
          <p:nvPr/>
        </p:nvSpPr>
        <p:spPr>
          <a:xfrm>
            <a:off x="4694301" y="365125"/>
            <a:ext cx="2803396" cy="769441"/>
          </a:xfrm>
          <a:prstGeom prst="rect">
            <a:avLst/>
          </a:prstGeom>
          <a:noFill/>
        </p:spPr>
        <p:txBody>
          <a:bodyPr wrap="none" rtlCol="0">
            <a:spAutoFit/>
          </a:bodyPr>
          <a:lstStyle/>
          <a:p>
            <a:r>
              <a:rPr lang="en-IN" sz="4400" dirty="0">
                <a:solidFill>
                  <a:schemeClr val="bg1"/>
                </a:solidFill>
                <a:latin typeface="Times New Roman Bold" panose="02020803070505020304" pitchFamily="18" charset="0"/>
                <a:cs typeface="Times New Roman Bold" panose="02020803070505020304" pitchFamily="18" charset="0"/>
              </a:rPr>
              <a:t>References</a:t>
            </a:r>
          </a:p>
        </p:txBody>
      </p:sp>
      <p:sp>
        <p:nvSpPr>
          <p:cNvPr id="6" name="TextBox 5">
            <a:extLst>
              <a:ext uri="{FF2B5EF4-FFF2-40B4-BE49-F238E27FC236}">
                <a16:creationId xmlns:a16="http://schemas.microsoft.com/office/drawing/2014/main" id="{1C5741A7-10F7-03DB-3D45-48A9348F52F2}"/>
              </a:ext>
            </a:extLst>
          </p:cNvPr>
          <p:cNvSpPr txBox="1"/>
          <p:nvPr/>
        </p:nvSpPr>
        <p:spPr>
          <a:xfrm>
            <a:off x="838200" y="1287711"/>
            <a:ext cx="10515601" cy="452431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Data Sources:</a:t>
            </a:r>
          </a:p>
          <a:p>
            <a:pPr marL="742950" lvl="1" indent="-285750" algn="just">
              <a:lnSpc>
                <a:spcPct val="150000"/>
              </a:lnSpc>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Agmarknet</a:t>
            </a:r>
            <a:r>
              <a:rPr lang="en-US" dirty="0">
                <a:solidFill>
                  <a:schemeClr val="bg1"/>
                </a:solidFill>
                <a:latin typeface="Times New Roman" panose="02020603050405020304" pitchFamily="18" charset="0"/>
                <a:cs typeface="Times New Roman" panose="02020603050405020304" pitchFamily="18" charset="0"/>
              </a:rPr>
              <a:t> (Government of India). https://agmarknet.gov.in (Used for historical market price data).</a:t>
            </a: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Open-</a:t>
            </a:r>
            <a:r>
              <a:rPr lang="en-US" dirty="0" err="1">
                <a:solidFill>
                  <a:schemeClr val="bg1"/>
                </a:solidFill>
                <a:latin typeface="Times New Roman" panose="02020603050405020304" pitchFamily="18" charset="0"/>
                <a:cs typeface="Times New Roman" panose="02020603050405020304" pitchFamily="18" charset="0"/>
              </a:rPr>
              <a:t>Meteo</a:t>
            </a:r>
            <a:r>
              <a:rPr lang="en-US" dirty="0">
                <a:solidFill>
                  <a:schemeClr val="bg1"/>
                </a:solidFill>
                <a:latin typeface="Times New Roman" panose="02020603050405020304" pitchFamily="18" charset="0"/>
                <a:cs typeface="Times New Roman" panose="02020603050405020304" pitchFamily="18" charset="0"/>
              </a:rPr>
              <a:t>. https://open-meteo.com (Used for historical weather data)</a:t>
            </a:r>
          </a:p>
          <a:p>
            <a:pPr marL="285750" indent="-285750" algn="just">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Core Technologies:</a:t>
            </a: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Flask. https://flask.palletsprojects.com/ (The Python web framework used to build the application).</a:t>
            </a: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Scikit-learn. https://scikit-learn.org/ (Python library used for all ML models: Random Forest, Gradient Boosting).</a:t>
            </a: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Flask-</a:t>
            </a:r>
            <a:r>
              <a:rPr lang="en-US" dirty="0" err="1">
                <a:solidFill>
                  <a:schemeClr val="bg1"/>
                </a:solidFill>
                <a:latin typeface="Times New Roman" panose="02020603050405020304" pitchFamily="18" charset="0"/>
                <a:cs typeface="Times New Roman" panose="02020603050405020304" pitchFamily="18" charset="0"/>
              </a:rPr>
              <a:t>SQLAlchemy</a:t>
            </a:r>
            <a:r>
              <a:rPr lang="en-US" dirty="0">
                <a:solidFill>
                  <a:schemeClr val="bg1"/>
                </a:solidFill>
                <a:latin typeface="Times New Roman" panose="02020603050405020304" pitchFamily="18" charset="0"/>
                <a:cs typeface="Times New Roman" panose="02020603050405020304" pitchFamily="18" charset="0"/>
              </a:rPr>
              <a:t>. https://flask-sqlalchemy.palletsprojects.com/ (Used for SQLite database integration, users, and marketplace products).</a:t>
            </a:r>
          </a:p>
          <a:p>
            <a:pPr marL="742950" lvl="1"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Pandas. https://pandas.pydata.org/ (Used for data manipulation and preparation for the ML models).</a:t>
            </a:r>
          </a:p>
          <a:p>
            <a:pPr marL="742950" lvl="1"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175138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4BEA6-112B-CD7E-6A7B-57DE0F309F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5E431-340F-6E66-7689-EAC0962521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F26E090-2881-8C23-63AE-05F8EAEBA9B1}"/>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6C0AA0AE-CFA8-F269-AF07-D09D08F64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5" name="TextBox 4">
            <a:extLst>
              <a:ext uri="{FF2B5EF4-FFF2-40B4-BE49-F238E27FC236}">
                <a16:creationId xmlns:a16="http://schemas.microsoft.com/office/drawing/2014/main" id="{36B11369-8B28-DBD8-0DAD-7CE1D1866A62}"/>
              </a:ext>
            </a:extLst>
          </p:cNvPr>
          <p:cNvSpPr txBox="1"/>
          <p:nvPr/>
        </p:nvSpPr>
        <p:spPr>
          <a:xfrm>
            <a:off x="4694301" y="365125"/>
            <a:ext cx="2803396" cy="769441"/>
          </a:xfrm>
          <a:prstGeom prst="rect">
            <a:avLst/>
          </a:prstGeom>
          <a:noFill/>
        </p:spPr>
        <p:txBody>
          <a:bodyPr wrap="none" rtlCol="0">
            <a:spAutoFit/>
          </a:bodyPr>
          <a:lstStyle/>
          <a:p>
            <a:r>
              <a:rPr lang="en-IN" sz="4400" dirty="0">
                <a:solidFill>
                  <a:schemeClr val="bg1"/>
                </a:solidFill>
                <a:latin typeface="Times New Roman Bold" panose="02020803070505020304" pitchFamily="18" charset="0"/>
                <a:cs typeface="Times New Roman Bold" panose="02020803070505020304" pitchFamily="18" charset="0"/>
              </a:rPr>
              <a:t>References</a:t>
            </a:r>
          </a:p>
        </p:txBody>
      </p:sp>
      <p:sp>
        <p:nvSpPr>
          <p:cNvPr id="8" name="TextBox 7">
            <a:extLst>
              <a:ext uri="{FF2B5EF4-FFF2-40B4-BE49-F238E27FC236}">
                <a16:creationId xmlns:a16="http://schemas.microsoft.com/office/drawing/2014/main" id="{6D035DC9-18DB-082A-B5A5-E02C6441D6FE}"/>
              </a:ext>
            </a:extLst>
          </p:cNvPr>
          <p:cNvSpPr txBox="1"/>
          <p:nvPr/>
        </p:nvSpPr>
        <p:spPr>
          <a:xfrm>
            <a:off x="944879" y="1690688"/>
            <a:ext cx="10302239" cy="410881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b="1" dirty="0">
                <a:solidFill>
                  <a:schemeClr val="bg1"/>
                </a:solidFill>
              </a:rPr>
              <a:t>For Crop Recommendation (Random Forest):</a:t>
            </a:r>
          </a:p>
          <a:p>
            <a:pPr marL="742950" lvl="1" indent="-285750" algn="just">
              <a:lnSpc>
                <a:spcPct val="150000"/>
              </a:lnSpc>
              <a:buFont typeface="Arial" panose="020B0604020202020204" pitchFamily="34" charset="0"/>
              <a:buChar char="•"/>
            </a:pPr>
            <a:r>
              <a:rPr lang="en-IN" dirty="0">
                <a:solidFill>
                  <a:schemeClr val="bg1"/>
                </a:solidFill>
              </a:rPr>
              <a:t>M. S. Joshi, P. U. Shelke, P. S. Shinde, S. S. Sonawane, and S. S. </a:t>
            </a:r>
            <a:r>
              <a:rPr lang="en-IN" dirty="0" err="1">
                <a:solidFill>
                  <a:schemeClr val="bg1"/>
                </a:solidFill>
              </a:rPr>
              <a:t>Shirsath</a:t>
            </a:r>
            <a:r>
              <a:rPr lang="en-IN" dirty="0">
                <a:solidFill>
                  <a:schemeClr val="bg1"/>
                </a:solidFill>
              </a:rPr>
              <a:t>, “Crop Recommendation System Using Machine Learning,” International Research Journal of Engineering and Technology (IRJET), IRJET Publications, India, 2022, Volume 09, Issue 05, pp. 4136-4139</a:t>
            </a:r>
          </a:p>
          <a:p>
            <a:pPr marL="285750" indent="-285750" algn="just">
              <a:lnSpc>
                <a:spcPct val="150000"/>
              </a:lnSpc>
              <a:buFont typeface="Arial" panose="020B0604020202020204" pitchFamily="34" charset="0"/>
              <a:buChar char="•"/>
            </a:pPr>
            <a:r>
              <a:rPr lang="en-US" b="1" dirty="0">
                <a:solidFill>
                  <a:schemeClr val="bg1"/>
                </a:solidFill>
              </a:rPr>
              <a:t>For Price Prediction (Gradient Boosting):</a:t>
            </a:r>
            <a:endParaRPr lang="en-US" dirty="0">
              <a:solidFill>
                <a:schemeClr val="bg1"/>
              </a:solidFill>
            </a:endParaRPr>
          </a:p>
          <a:p>
            <a:pPr marL="742950" lvl="1" indent="-285750" algn="just">
              <a:lnSpc>
                <a:spcPct val="150000"/>
              </a:lnSpc>
              <a:buFont typeface="Arial" panose="020B0604020202020204" pitchFamily="34" charset="0"/>
              <a:buChar char="•"/>
            </a:pPr>
            <a:r>
              <a:rPr lang="en-US" dirty="0">
                <a:solidFill>
                  <a:schemeClr val="bg1"/>
                </a:solidFill>
              </a:rPr>
              <a:t>A. Wahdan, A. Selmy, and A. Farouk, “Crop Price Prediction using Machine Learning Techniques: A Comparative Study,” </a:t>
            </a:r>
            <a:r>
              <a:rPr lang="en-US" i="1" dirty="0">
                <a:solidFill>
                  <a:schemeClr val="bg1"/>
                </a:solidFill>
              </a:rPr>
              <a:t>2021 International Mobile, Intelligent, and Ubiquitous Computing Conference (MIUCC)</a:t>
            </a:r>
            <a:r>
              <a:rPr lang="en-US" dirty="0">
                <a:solidFill>
                  <a:schemeClr val="bg1"/>
                </a:solidFill>
              </a:rPr>
              <a:t>, 2021, pp. 293-298. (This paper specifically compares Gradient Boosting with other models for this task)</a:t>
            </a:r>
          </a:p>
          <a:p>
            <a:endParaRPr lang="en-IN" dirty="0">
              <a:solidFill>
                <a:schemeClr val="bg1"/>
              </a:solidFill>
            </a:endParaRPr>
          </a:p>
        </p:txBody>
      </p:sp>
    </p:spTree>
    <p:extLst>
      <p:ext uri="{BB962C8B-B14F-4D97-AF65-F5344CB8AC3E}">
        <p14:creationId xmlns:p14="http://schemas.microsoft.com/office/powerpoint/2010/main" val="2282149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AC2C-3726-730C-2DF6-7AD02730492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8667F92-B934-780E-48CD-A0ED7C2822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7999"/>
          </a:xfrm>
        </p:spPr>
      </p:pic>
      <p:sp>
        <p:nvSpPr>
          <p:cNvPr id="6" name="TextBox 5">
            <a:extLst>
              <a:ext uri="{FF2B5EF4-FFF2-40B4-BE49-F238E27FC236}">
                <a16:creationId xmlns:a16="http://schemas.microsoft.com/office/drawing/2014/main" id="{D14A6E92-0C28-5C17-4A1A-5448C9F2D64E}"/>
              </a:ext>
            </a:extLst>
          </p:cNvPr>
          <p:cNvSpPr txBox="1"/>
          <p:nvPr/>
        </p:nvSpPr>
        <p:spPr>
          <a:xfrm>
            <a:off x="3331094" y="2875000"/>
            <a:ext cx="6053901" cy="1107996"/>
          </a:xfrm>
          <a:prstGeom prst="rect">
            <a:avLst/>
          </a:prstGeom>
          <a:noFill/>
        </p:spPr>
        <p:txBody>
          <a:bodyPr wrap="none" rtlCol="0">
            <a:spAutoFit/>
          </a:bodyPr>
          <a:lstStyle/>
          <a:p>
            <a:r>
              <a:rPr lang="en-IN" sz="6600" dirty="0">
                <a:solidFill>
                  <a:schemeClr val="bg1"/>
                </a:solidFill>
                <a:latin typeface="Times New Roman Bold" panose="02020803070505020304" pitchFamily="18" charset="0"/>
                <a:cs typeface="Times New Roman Bold" panose="02020803070505020304" pitchFamily="18" charset="0"/>
              </a:rPr>
              <a:t>THANK YOU..!</a:t>
            </a:r>
          </a:p>
        </p:txBody>
      </p:sp>
    </p:spTree>
    <p:extLst>
      <p:ext uri="{BB962C8B-B14F-4D97-AF65-F5344CB8AC3E}">
        <p14:creationId xmlns:p14="http://schemas.microsoft.com/office/powerpoint/2010/main" val="251938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83D9E-3AD8-F93D-CF6E-C74D50BA76C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DF5E26F-C86F-B52C-18E4-0081658AAF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3420"/>
            <a:ext cx="12233636" cy="6881420"/>
          </a:xfrm>
        </p:spPr>
      </p:pic>
      <p:sp>
        <p:nvSpPr>
          <p:cNvPr id="6" name="Freeform 2">
            <a:extLst>
              <a:ext uri="{FF2B5EF4-FFF2-40B4-BE49-F238E27FC236}">
                <a16:creationId xmlns:a16="http://schemas.microsoft.com/office/drawing/2014/main" id="{8918EA18-91F6-C892-9274-C162EF43B1D3}"/>
              </a:ext>
            </a:extLst>
          </p:cNvPr>
          <p:cNvSpPr/>
          <p:nvPr/>
        </p:nvSpPr>
        <p:spPr>
          <a:xfrm>
            <a:off x="653142" y="1567543"/>
            <a:ext cx="3042557" cy="3487586"/>
          </a:xfrm>
          <a:custGeom>
            <a:avLst/>
            <a:gdLst/>
            <a:ahLst/>
            <a:cxnLst/>
            <a:rect l="l" t="t" r="r" b="b"/>
            <a:pathLst>
              <a:path w="5593766" h="5573425">
                <a:moveTo>
                  <a:pt x="0" y="0"/>
                </a:moveTo>
                <a:lnTo>
                  <a:pt x="5593766" y="0"/>
                </a:lnTo>
                <a:lnTo>
                  <a:pt x="5593766" y="5573425"/>
                </a:lnTo>
                <a:lnTo>
                  <a:pt x="0" y="55734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7">
            <a:extLst>
              <a:ext uri="{FF2B5EF4-FFF2-40B4-BE49-F238E27FC236}">
                <a16:creationId xmlns:a16="http://schemas.microsoft.com/office/drawing/2014/main" id="{38706108-F804-8117-354D-DADF07075C53}"/>
              </a:ext>
            </a:extLst>
          </p:cNvPr>
          <p:cNvSpPr txBox="1"/>
          <p:nvPr/>
        </p:nvSpPr>
        <p:spPr>
          <a:xfrm>
            <a:off x="3695699" y="258465"/>
            <a:ext cx="4800602" cy="769441"/>
          </a:xfrm>
          <a:prstGeom prst="rect">
            <a:avLst/>
          </a:prstGeom>
          <a:noFill/>
        </p:spPr>
        <p:txBody>
          <a:bodyPr wrap="square">
            <a:spAutoFit/>
          </a:bodyPr>
          <a:lstStyle/>
          <a:p>
            <a:r>
              <a:rPr lang="en-US" sz="4400" b="1" dirty="0">
                <a:solidFill>
                  <a:srgbClr val="FFFFFF"/>
                </a:solidFill>
                <a:latin typeface="Times New Roman Bold"/>
                <a:ea typeface="Times New Roman Bold"/>
                <a:cs typeface="Times New Roman Bold"/>
                <a:sym typeface="Times New Roman Bold"/>
              </a:rPr>
              <a:t>INTRODUCTION</a:t>
            </a:r>
            <a:endParaRPr lang="en-IN" sz="4400" dirty="0"/>
          </a:p>
        </p:txBody>
      </p:sp>
      <p:sp>
        <p:nvSpPr>
          <p:cNvPr id="9" name="TextBox 4">
            <a:extLst>
              <a:ext uri="{FF2B5EF4-FFF2-40B4-BE49-F238E27FC236}">
                <a16:creationId xmlns:a16="http://schemas.microsoft.com/office/drawing/2014/main" id="{933D4A43-E667-2137-492F-7487B0F66C08}"/>
              </a:ext>
            </a:extLst>
          </p:cNvPr>
          <p:cNvSpPr txBox="1"/>
          <p:nvPr/>
        </p:nvSpPr>
        <p:spPr>
          <a:xfrm>
            <a:off x="3695700" y="1417144"/>
            <a:ext cx="7752961" cy="3637984"/>
          </a:xfrm>
          <a:prstGeom prst="rect">
            <a:avLst/>
          </a:prstGeom>
        </p:spPr>
        <p:txBody>
          <a:bodyPr wrap="square" lIns="0" tIns="0" rIns="0" bIns="0" rtlCol="0" anchor="t">
            <a:spAutoFit/>
          </a:bodyPr>
          <a:lstStyle/>
          <a:p>
            <a:pPr algn="just">
              <a:lnSpc>
                <a:spcPct val="150000"/>
              </a:lnSpc>
              <a:spcBef>
                <a:spcPct val="0"/>
              </a:spcBef>
            </a:pPr>
            <a:r>
              <a:rPr lang="en-US" sz="2000" dirty="0">
                <a:solidFill>
                  <a:srgbClr val="FFFFFF"/>
                </a:solidFill>
                <a:latin typeface="Times New Roman"/>
                <a:ea typeface="Times New Roman"/>
                <a:cs typeface="Times New Roman"/>
                <a:sym typeface="Times New Roman"/>
              </a:rPr>
              <a:t>Agriculture plays a vital role in India’s economy, yet farmers continue to face challenges such as price volatility and ineffective crop planning due to the lack of predictive tools in traditional practices. </a:t>
            </a:r>
            <a:r>
              <a:rPr lang="en-US" sz="2000" dirty="0" err="1">
                <a:solidFill>
                  <a:srgbClr val="FFFFFF"/>
                </a:solidFill>
                <a:latin typeface="Times New Roman"/>
                <a:ea typeface="Times New Roman"/>
                <a:cs typeface="Times New Roman"/>
                <a:sym typeface="Times New Roman"/>
              </a:rPr>
              <a:t>AgroAdvisor</a:t>
            </a:r>
            <a:r>
              <a:rPr lang="en-US" sz="2000" dirty="0">
                <a:solidFill>
                  <a:srgbClr val="FFFFFF"/>
                </a:solidFill>
                <a:latin typeface="Times New Roman"/>
                <a:ea typeface="Times New Roman"/>
                <a:cs typeface="Times New Roman"/>
                <a:sym typeface="Times New Roman"/>
              </a:rPr>
              <a:t> addresses these issues by using machine learning algorithms to forecast crop prices and by recommending crops based on soil fertility and regional data. By empowering farmers with AI-driven insights, the system enhances decision-making, increases crop yield, and boosts overall profitability, effectively bridging the gap between agriculture and technology.</a:t>
            </a:r>
          </a:p>
        </p:txBody>
      </p:sp>
    </p:spTree>
    <p:extLst>
      <p:ext uri="{BB962C8B-B14F-4D97-AF65-F5344CB8AC3E}">
        <p14:creationId xmlns:p14="http://schemas.microsoft.com/office/powerpoint/2010/main" val="781170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6E8B-567A-B49A-306D-12149F2B936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2F86DED-ADF1-E985-C727-7DFE9A717C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1" cy="6858000"/>
          </a:xfrm>
        </p:spPr>
      </p:pic>
      <p:sp>
        <p:nvSpPr>
          <p:cNvPr id="6" name="TextBox 2">
            <a:extLst>
              <a:ext uri="{FF2B5EF4-FFF2-40B4-BE49-F238E27FC236}">
                <a16:creationId xmlns:a16="http://schemas.microsoft.com/office/drawing/2014/main" id="{A39A1B23-2B7C-E4E7-5343-807E0260DBCD}"/>
              </a:ext>
            </a:extLst>
          </p:cNvPr>
          <p:cNvSpPr txBox="1"/>
          <p:nvPr/>
        </p:nvSpPr>
        <p:spPr>
          <a:xfrm>
            <a:off x="2258350" y="73198"/>
            <a:ext cx="7675299" cy="940194"/>
          </a:xfrm>
          <a:prstGeom prst="rect">
            <a:avLst/>
          </a:prstGeom>
        </p:spPr>
        <p:txBody>
          <a:bodyPr wrap="square" lIns="0" tIns="0" rIns="0" bIns="0" rtlCol="0" anchor="t">
            <a:spAutoFit/>
          </a:bodyPr>
          <a:lstStyle/>
          <a:p>
            <a:pPr algn="ctr">
              <a:lnSpc>
                <a:spcPts val="8400"/>
              </a:lnSpc>
              <a:spcBef>
                <a:spcPct val="0"/>
              </a:spcBef>
            </a:pPr>
            <a:r>
              <a:rPr lang="en-US" sz="4400" b="1" dirty="0">
                <a:solidFill>
                  <a:srgbClr val="FFFFFF"/>
                </a:solidFill>
                <a:latin typeface="Times New Roman Bold"/>
                <a:ea typeface="Times New Roman Bold"/>
                <a:cs typeface="Times New Roman Bold"/>
                <a:sym typeface="Times New Roman Bold"/>
              </a:rPr>
              <a:t>PROBLEM  STATEMENT</a:t>
            </a:r>
          </a:p>
        </p:txBody>
      </p:sp>
      <p:sp>
        <p:nvSpPr>
          <p:cNvPr id="7" name="TextBox 3">
            <a:extLst>
              <a:ext uri="{FF2B5EF4-FFF2-40B4-BE49-F238E27FC236}">
                <a16:creationId xmlns:a16="http://schemas.microsoft.com/office/drawing/2014/main" id="{742A754D-8282-DA56-2603-19A2579896D8}"/>
              </a:ext>
            </a:extLst>
          </p:cNvPr>
          <p:cNvSpPr txBox="1"/>
          <p:nvPr/>
        </p:nvSpPr>
        <p:spPr>
          <a:xfrm>
            <a:off x="838200" y="1478039"/>
            <a:ext cx="10515600" cy="3257623"/>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FFFFFF"/>
                </a:solidFill>
                <a:latin typeface="Times New Roman"/>
                <a:ea typeface="Times New Roman"/>
                <a:cs typeface="Times New Roman"/>
                <a:sym typeface="Times New Roman"/>
              </a:rPr>
              <a:t>Farmers in India struggle with unpredictable crop prices and lack reliable, personalized crop guidance. Existing tools offer only real-time data and generic recommendations. This results in poor crop planning and reduced profitability. A smart system is needed that forecasts prices and suggests crops based on soil and regional data. </a:t>
            </a:r>
            <a:r>
              <a:rPr lang="en-US" sz="2400" dirty="0" err="1">
                <a:solidFill>
                  <a:srgbClr val="FFFFFF"/>
                </a:solidFill>
                <a:latin typeface="Times New Roman"/>
                <a:ea typeface="Times New Roman"/>
                <a:cs typeface="Times New Roman"/>
                <a:sym typeface="Times New Roman"/>
              </a:rPr>
              <a:t>AgroAdvisor</a:t>
            </a:r>
            <a:r>
              <a:rPr lang="en-US" sz="2400" dirty="0">
                <a:solidFill>
                  <a:srgbClr val="FFFFFF"/>
                </a:solidFill>
                <a:latin typeface="Times New Roman"/>
                <a:ea typeface="Times New Roman"/>
                <a:cs typeface="Times New Roman"/>
                <a:sym typeface="Times New Roman"/>
              </a:rPr>
              <a:t> fills this gap using Machine learning models. It enables informed, data-driven farming decisions for better outcomes.</a:t>
            </a:r>
          </a:p>
        </p:txBody>
      </p:sp>
    </p:spTree>
    <p:extLst>
      <p:ext uri="{BB962C8B-B14F-4D97-AF65-F5344CB8AC3E}">
        <p14:creationId xmlns:p14="http://schemas.microsoft.com/office/powerpoint/2010/main" val="2849811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E35A-BF9B-5B70-07DA-C2ECD55E8C4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2479BF2-699F-5238-CAE7-07456CDE28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925988"/>
          </a:xfrm>
        </p:spPr>
      </p:pic>
      <p:sp>
        <p:nvSpPr>
          <p:cNvPr id="6" name="TextBox 2">
            <a:extLst>
              <a:ext uri="{FF2B5EF4-FFF2-40B4-BE49-F238E27FC236}">
                <a16:creationId xmlns:a16="http://schemas.microsoft.com/office/drawing/2014/main" id="{F090BCAF-1D8F-631E-B5AE-21BFF3472A31}"/>
              </a:ext>
            </a:extLst>
          </p:cNvPr>
          <p:cNvSpPr txBox="1"/>
          <p:nvPr/>
        </p:nvSpPr>
        <p:spPr>
          <a:xfrm>
            <a:off x="3933585" y="4502"/>
            <a:ext cx="4440942" cy="1074846"/>
          </a:xfrm>
          <a:prstGeom prst="rect">
            <a:avLst/>
          </a:prstGeom>
        </p:spPr>
        <p:txBody>
          <a:bodyPr wrap="square" lIns="0" tIns="0" rIns="0" bIns="0" rtlCol="0" anchor="t">
            <a:spAutoFit/>
          </a:bodyPr>
          <a:lstStyle/>
          <a:p>
            <a:pPr algn="ctr">
              <a:lnSpc>
                <a:spcPts val="9799"/>
              </a:lnSpc>
              <a:spcBef>
                <a:spcPct val="0"/>
              </a:spcBef>
            </a:pPr>
            <a:r>
              <a:rPr lang="en-US" sz="4400" b="1" dirty="0">
                <a:solidFill>
                  <a:srgbClr val="FFFFFF"/>
                </a:solidFill>
                <a:latin typeface="Times New Roman Bold"/>
                <a:ea typeface="Times New Roman Bold"/>
                <a:cs typeface="Times New Roman Bold"/>
                <a:sym typeface="Times New Roman Bold"/>
              </a:rPr>
              <a:t>OBJECTIVES</a:t>
            </a:r>
          </a:p>
        </p:txBody>
      </p:sp>
      <p:sp>
        <p:nvSpPr>
          <p:cNvPr id="8" name="TextBox 7">
            <a:extLst>
              <a:ext uri="{FF2B5EF4-FFF2-40B4-BE49-F238E27FC236}">
                <a16:creationId xmlns:a16="http://schemas.microsoft.com/office/drawing/2014/main" id="{16C150C2-1F12-C230-8931-C92FD98FA6C1}"/>
              </a:ext>
            </a:extLst>
          </p:cNvPr>
          <p:cNvSpPr txBox="1"/>
          <p:nvPr/>
        </p:nvSpPr>
        <p:spPr>
          <a:xfrm>
            <a:off x="354149" y="1577188"/>
            <a:ext cx="11219541" cy="4740529"/>
          </a:xfrm>
          <a:prstGeom prst="rect">
            <a:avLst/>
          </a:prstGeom>
          <a:noFill/>
        </p:spPr>
        <p:txBody>
          <a:bodyPr wrap="square">
            <a:spAutoFit/>
          </a:bodyPr>
          <a:lstStyle/>
          <a:p>
            <a:pPr marL="777240" lvl="1" indent="-388620" algn="just">
              <a:lnSpc>
                <a:spcPct val="150000"/>
              </a:lnSpc>
              <a:buFont typeface="Arial"/>
              <a:buChar char="•"/>
            </a:pPr>
            <a:r>
              <a:rPr lang="en-US" sz="2200" dirty="0">
                <a:solidFill>
                  <a:srgbClr val="FFFFFF"/>
                </a:solidFill>
                <a:latin typeface="Times New Roman"/>
                <a:ea typeface="Times New Roman"/>
                <a:cs typeface="Times New Roman"/>
                <a:sym typeface="Times New Roman"/>
              </a:rPr>
              <a:t>To develop an intelligent system that predicts crop prices based on historical data and seasonal trends using machine learning techniques. </a:t>
            </a:r>
          </a:p>
          <a:p>
            <a:pPr marL="777240" lvl="1" indent="-388620" algn="just">
              <a:lnSpc>
                <a:spcPct val="150000"/>
              </a:lnSpc>
              <a:buFont typeface="Arial"/>
              <a:buChar char="•"/>
            </a:pPr>
            <a:r>
              <a:rPr lang="en-US" sz="2200" dirty="0">
                <a:solidFill>
                  <a:srgbClr val="FFFFFF"/>
                </a:solidFill>
                <a:latin typeface="Times New Roman"/>
                <a:ea typeface="Times New Roman"/>
                <a:cs typeface="Times New Roman"/>
                <a:sym typeface="Times New Roman"/>
              </a:rPr>
              <a:t>To analyze soil fertility parameters and recommend the most suitable crops for upcoming cultivation cycles. </a:t>
            </a:r>
          </a:p>
          <a:p>
            <a:pPr marL="777240" lvl="1" indent="-388620" algn="just">
              <a:lnSpc>
                <a:spcPct val="150000"/>
              </a:lnSpc>
              <a:buFont typeface="Arial"/>
              <a:buChar char="•"/>
            </a:pPr>
            <a:r>
              <a:rPr lang="en-US" sz="2200" dirty="0">
                <a:solidFill>
                  <a:srgbClr val="FFFFFF"/>
                </a:solidFill>
                <a:latin typeface="Times New Roman"/>
                <a:ea typeface="Times New Roman"/>
                <a:cs typeface="Times New Roman"/>
                <a:sym typeface="Times New Roman"/>
              </a:rPr>
              <a:t>To build and integrate a yield prediction model to forecast potential output and enhance crop selection.</a:t>
            </a:r>
          </a:p>
          <a:p>
            <a:pPr marL="777240" lvl="1" indent="-388620" algn="just">
              <a:lnSpc>
                <a:spcPct val="150000"/>
              </a:lnSpc>
              <a:buFont typeface="Arial"/>
              <a:buChar char="•"/>
            </a:pPr>
            <a:r>
              <a:rPr lang="en-US" sz="2200" dirty="0">
                <a:solidFill>
                  <a:srgbClr val="FFFFFF"/>
                </a:solidFill>
                <a:latin typeface="Times New Roman"/>
                <a:ea typeface="Times New Roman"/>
                <a:cs typeface="Times New Roman"/>
                <a:sym typeface="Times New Roman"/>
              </a:rPr>
              <a:t>To promote the adoption of AI in agriculture by providing a practical, accessible solution tailored to the needs of rural farmers.</a:t>
            </a:r>
          </a:p>
          <a:p>
            <a:pPr algn="just">
              <a:lnSpc>
                <a:spcPts val="5400"/>
              </a:lnSpc>
            </a:pPr>
            <a:endParaRPr lang="en-US" sz="2200" dirty="0">
              <a:solidFill>
                <a:srgbClr val="FFFF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6751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2025-BDD4-0A74-C186-82E3B0FB34CD}"/>
              </a:ext>
            </a:extLst>
          </p:cNvPr>
          <p:cNvSpPr>
            <a:spLocks noGrp="1"/>
          </p:cNvSpPr>
          <p:nvPr>
            <p:ph type="title"/>
          </p:nvPr>
        </p:nvSpPr>
        <p:spPr/>
        <p:txBody>
          <a:bodyPr/>
          <a:lstStyle/>
          <a:p>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8A5EEF3-E202-17A1-C048-5D5191DF2C78}"/>
              </a:ext>
            </a:extLst>
          </p:cNvPr>
          <p:cNvSpPr>
            <a:spLocks noGrp="1"/>
          </p:cNvSpPr>
          <p:nvPr>
            <p:ph idx="1"/>
          </p:nvPr>
        </p:nvSpPr>
        <p:spPr/>
        <p:txBody>
          <a:bodyPr/>
          <a:lstStyle/>
          <a:p>
            <a:endParaRPr lang="en-IN">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08F3CEAE-0394-F9A0-5632-421A7B395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925988"/>
          </a:xfrm>
          <a:prstGeom prst="rect">
            <a:avLst/>
          </a:prstGeom>
        </p:spPr>
      </p:pic>
      <p:sp>
        <p:nvSpPr>
          <p:cNvPr id="6" name="TextBox 5">
            <a:extLst>
              <a:ext uri="{FF2B5EF4-FFF2-40B4-BE49-F238E27FC236}">
                <a16:creationId xmlns:a16="http://schemas.microsoft.com/office/drawing/2014/main" id="{5636379E-F77A-36A6-9C3E-B6D244C7E579}"/>
              </a:ext>
            </a:extLst>
          </p:cNvPr>
          <p:cNvSpPr txBox="1"/>
          <p:nvPr/>
        </p:nvSpPr>
        <p:spPr>
          <a:xfrm>
            <a:off x="838200" y="1736150"/>
            <a:ext cx="10515600" cy="1631216"/>
          </a:xfrm>
          <a:prstGeom prst="rect">
            <a:avLst/>
          </a:prstGeom>
          <a:noFill/>
        </p:spPr>
        <p:txBody>
          <a:bodyPr wrap="square" rtlCol="0">
            <a:sp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Most farmers in India and other developing countries still depend on traditional knowledge or local advice for crop and market decisions. Existing platforms provide soil tests, prices, or weather updates but lack intelligent forecasting, region-specific insights, and user-friendly access. The absence of an integrated, personalized, and easy-to-use system leads to poor decisions, inefficient resource use, and lower profits.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6D19320-0E73-D6D1-4558-DFDFA55D6E3A}"/>
              </a:ext>
            </a:extLst>
          </p:cNvPr>
          <p:cNvSpPr txBox="1"/>
          <p:nvPr/>
        </p:nvSpPr>
        <p:spPr>
          <a:xfrm>
            <a:off x="933061" y="4545747"/>
            <a:ext cx="10420739" cy="1631216"/>
          </a:xfrm>
          <a:prstGeom prst="rect">
            <a:avLst/>
          </a:prstGeom>
          <a:noFill/>
        </p:spPr>
        <p:txBody>
          <a:bodyPr wrap="square">
            <a:spAutoFit/>
          </a:bodyPr>
          <a:lstStyle/>
          <a:p>
            <a:pPr algn="just"/>
            <a:r>
              <a:rPr lang="en-US" sz="2000" dirty="0" err="1">
                <a:solidFill>
                  <a:schemeClr val="bg1"/>
                </a:solidFill>
                <a:latin typeface="Times New Roman" panose="02020603050405020304" pitchFamily="18" charset="0"/>
                <a:cs typeface="Times New Roman" panose="02020603050405020304" pitchFamily="18" charset="0"/>
              </a:rPr>
              <a:t>AgroAdvisor</a:t>
            </a:r>
            <a:r>
              <a:rPr lang="en-US" sz="2000" dirty="0">
                <a:solidFill>
                  <a:schemeClr val="bg1"/>
                </a:solidFill>
                <a:latin typeface="Times New Roman" panose="02020603050405020304" pitchFamily="18" charset="0"/>
                <a:cs typeface="Times New Roman" panose="02020603050405020304" pitchFamily="18" charset="0"/>
              </a:rPr>
              <a:t> is a smart, ML-powered assistant that provides three key insights: crop price forecasting, fertility-based crop recommendation, and potential yield prediction. It predicts future prices using historical trends, while analyzing soil nutrients and environmental factors to suggest the most suitable and profitable crops. With a simple web interface that accepts farmer-provided soil data, it enables data-driven farming decisions for all scales of farmers.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1173A55-8532-9E80-8AA1-385DD7FBC0FD}"/>
              </a:ext>
            </a:extLst>
          </p:cNvPr>
          <p:cNvSpPr txBox="1"/>
          <p:nvPr/>
        </p:nvSpPr>
        <p:spPr>
          <a:xfrm>
            <a:off x="4036853" y="837070"/>
            <a:ext cx="3807453" cy="707886"/>
          </a:xfrm>
          <a:prstGeom prst="rect">
            <a:avLst/>
          </a:prstGeom>
          <a:noFill/>
        </p:spPr>
        <p:txBody>
          <a:bodyPr wrap="none" rtlCol="0">
            <a:spAutoFit/>
          </a:bodyPr>
          <a:lstStyle/>
          <a:p>
            <a:r>
              <a:rPr lang="en-IN" sz="4000" dirty="0">
                <a:solidFill>
                  <a:schemeClr val="bg1"/>
                </a:solidFill>
                <a:latin typeface="Times New Roman" panose="02020603050405020304" pitchFamily="18" charset="0"/>
                <a:cs typeface="Times New Roman" panose="02020603050405020304" pitchFamily="18" charset="0"/>
              </a:rPr>
              <a:t>Existing  System</a:t>
            </a:r>
          </a:p>
        </p:txBody>
      </p:sp>
      <p:sp>
        <p:nvSpPr>
          <p:cNvPr id="10" name="TextBox 9">
            <a:extLst>
              <a:ext uri="{FF2B5EF4-FFF2-40B4-BE49-F238E27FC236}">
                <a16:creationId xmlns:a16="http://schemas.microsoft.com/office/drawing/2014/main" id="{45CF365D-2FE6-61E9-AE79-12CA74156AF2}"/>
              </a:ext>
            </a:extLst>
          </p:cNvPr>
          <p:cNvSpPr txBox="1"/>
          <p:nvPr/>
        </p:nvSpPr>
        <p:spPr>
          <a:xfrm>
            <a:off x="4193948" y="3602613"/>
            <a:ext cx="3650358" cy="707886"/>
          </a:xfrm>
          <a:prstGeom prst="rect">
            <a:avLst/>
          </a:prstGeom>
          <a:noFill/>
        </p:spPr>
        <p:txBody>
          <a:bodyPr wrap="none" rtlCol="0">
            <a:spAutoFit/>
          </a:bodyPr>
          <a:lstStyle/>
          <a:p>
            <a:r>
              <a:rPr lang="en-IN" sz="4000" dirty="0">
                <a:solidFill>
                  <a:schemeClr val="bg1"/>
                </a:solidFill>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586387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716D-8E6D-50C1-C518-353C8986DE4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517807E-42C2-5C6A-40B6-C7B78671D1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
        <p:nvSpPr>
          <p:cNvPr id="8" name="TextBox 7">
            <a:extLst>
              <a:ext uri="{FF2B5EF4-FFF2-40B4-BE49-F238E27FC236}">
                <a16:creationId xmlns:a16="http://schemas.microsoft.com/office/drawing/2014/main" id="{9BBAB474-1EF3-BA2C-3ED4-21123CA3B9E6}"/>
              </a:ext>
            </a:extLst>
          </p:cNvPr>
          <p:cNvSpPr txBox="1"/>
          <p:nvPr/>
        </p:nvSpPr>
        <p:spPr>
          <a:xfrm>
            <a:off x="2623532" y="-240863"/>
            <a:ext cx="6293744" cy="1032527"/>
          </a:xfrm>
          <a:prstGeom prst="rect">
            <a:avLst/>
          </a:prstGeom>
          <a:noFill/>
        </p:spPr>
        <p:txBody>
          <a:bodyPr wrap="square">
            <a:spAutoFit/>
          </a:bodyPr>
          <a:lstStyle/>
          <a:p>
            <a:pPr algn="ctr">
              <a:lnSpc>
                <a:spcPts val="8400"/>
              </a:lnSpc>
              <a:spcBef>
                <a:spcPct val="0"/>
              </a:spcBef>
            </a:pPr>
            <a:r>
              <a:rPr lang="en-US" sz="4400" b="1" dirty="0">
                <a:solidFill>
                  <a:srgbClr val="FFFFFF"/>
                </a:solidFill>
                <a:latin typeface="Times New Roman Bold"/>
                <a:ea typeface="Times New Roman Bold"/>
                <a:cs typeface="Times New Roman Bold"/>
                <a:sym typeface="Times New Roman Bold"/>
              </a:rPr>
              <a:t>LITERATURE SURVEY</a:t>
            </a:r>
          </a:p>
        </p:txBody>
      </p:sp>
      <p:graphicFrame>
        <p:nvGraphicFramePr>
          <p:cNvPr id="9" name="Table 2">
            <a:extLst>
              <a:ext uri="{FF2B5EF4-FFF2-40B4-BE49-F238E27FC236}">
                <a16:creationId xmlns:a16="http://schemas.microsoft.com/office/drawing/2014/main" id="{74895250-7F5F-84CD-E10E-FE68AACDC959}"/>
              </a:ext>
            </a:extLst>
          </p:cNvPr>
          <p:cNvGraphicFramePr>
            <a:graphicFrameLocks noGrp="1"/>
          </p:cNvGraphicFramePr>
          <p:nvPr>
            <p:extLst>
              <p:ext uri="{D42A27DB-BD31-4B8C-83A1-F6EECF244321}">
                <p14:modId xmlns:p14="http://schemas.microsoft.com/office/powerpoint/2010/main" val="3060490725"/>
              </p:ext>
            </p:extLst>
          </p:nvPr>
        </p:nvGraphicFramePr>
        <p:xfrm>
          <a:off x="624113" y="943884"/>
          <a:ext cx="10943771" cy="5517695"/>
        </p:xfrm>
        <a:graphic>
          <a:graphicData uri="http://schemas.openxmlformats.org/drawingml/2006/table">
            <a:tbl>
              <a:tblPr/>
              <a:tblGrid>
                <a:gridCol w="3936310">
                  <a:extLst>
                    <a:ext uri="{9D8B030D-6E8A-4147-A177-3AD203B41FA5}">
                      <a16:colId xmlns:a16="http://schemas.microsoft.com/office/drawing/2014/main" val="20000"/>
                    </a:ext>
                  </a:extLst>
                </a:gridCol>
                <a:gridCol w="1796403">
                  <a:extLst>
                    <a:ext uri="{9D8B030D-6E8A-4147-A177-3AD203B41FA5}">
                      <a16:colId xmlns:a16="http://schemas.microsoft.com/office/drawing/2014/main" val="20001"/>
                    </a:ext>
                  </a:extLst>
                </a:gridCol>
                <a:gridCol w="2627800">
                  <a:extLst>
                    <a:ext uri="{9D8B030D-6E8A-4147-A177-3AD203B41FA5}">
                      <a16:colId xmlns:a16="http://schemas.microsoft.com/office/drawing/2014/main" val="20002"/>
                    </a:ext>
                  </a:extLst>
                </a:gridCol>
                <a:gridCol w="2583258">
                  <a:extLst>
                    <a:ext uri="{9D8B030D-6E8A-4147-A177-3AD203B41FA5}">
                      <a16:colId xmlns:a16="http://schemas.microsoft.com/office/drawing/2014/main" val="20003"/>
                    </a:ext>
                  </a:extLst>
                </a:gridCol>
              </a:tblGrid>
              <a:tr h="825202">
                <a:tc>
                  <a:txBody>
                    <a:bodyPr/>
                    <a:lstStyle/>
                    <a:p>
                      <a:pPr algn="ctr">
                        <a:lnSpc>
                          <a:spcPts val="5599"/>
                        </a:lnSpc>
                        <a:defRPr/>
                      </a:pPr>
                      <a:endParaRPr lang="en-US" sz="18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599"/>
                        </a:lnSpc>
                        <a:defRPr/>
                      </a:pPr>
                      <a:endParaRPr lang="en-US" sz="18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599"/>
                        </a:lnSpc>
                        <a:defRPr/>
                      </a:pPr>
                      <a:endParaRPr lang="en-US" sz="18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599"/>
                        </a:lnSpc>
                        <a:defRPr/>
                      </a:pPr>
                      <a:endParaRPr lang="en-US" sz="18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354729">
                <a:tc>
                  <a:txBody>
                    <a:bodyPr/>
                    <a:lstStyle/>
                    <a:p>
                      <a:pPr algn="just">
                        <a:lnSpc>
                          <a:spcPct val="100000"/>
                        </a:lnSpc>
                        <a:defRPr/>
                      </a:pPr>
                      <a:r>
                        <a:rPr lang="en-US" sz="1600" dirty="0">
                          <a:solidFill>
                            <a:srgbClr val="FFFFFF"/>
                          </a:solidFill>
                          <a:latin typeface="Times New Roman"/>
                          <a:ea typeface="Times New Roman"/>
                          <a:cs typeface="Times New Roman"/>
                          <a:sym typeface="Times New Roman"/>
                        </a:rPr>
                        <a:t>Crop Recommendation System Using Machine Learning</a:t>
                      </a:r>
                      <a:endParaRPr lang="en-US" sz="16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ct val="100000"/>
                        </a:lnSpc>
                        <a:defRPr/>
                      </a:pPr>
                      <a:r>
                        <a:rPr lang="da-DK" sz="1400" b="0" i="0" baseline="0" dirty="0">
                          <a:solidFill>
                            <a:srgbClr val="FFFFFF"/>
                          </a:solidFill>
                          <a:latin typeface="Times New Roman Bold"/>
                          <a:ea typeface="Times New Roman Bold"/>
                          <a:cs typeface="Times New Roman Bold"/>
                          <a:sym typeface="Times New Roman Bold"/>
                        </a:rPr>
                        <a:t>M. S. Joshi, et al. (2022)</a:t>
                      </a:r>
                      <a:endParaRPr lang="en-US" sz="1400" b="0" i="0" baseline="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ct val="100000"/>
                        </a:lnSpc>
                        <a:defRPr/>
                      </a:pPr>
                      <a:r>
                        <a:rPr lang="en-US" sz="1600" dirty="0">
                          <a:solidFill>
                            <a:srgbClr val="FFFFFF"/>
                          </a:solidFill>
                          <a:latin typeface="Times New Roman"/>
                          <a:ea typeface="Times New Roman"/>
                          <a:cs typeface="Times New Roman"/>
                          <a:sym typeface="Times New Roman"/>
                        </a:rPr>
                        <a:t>Compares ML models and finds Random Forest is highly effective for soil-based crop recommendation</a:t>
                      </a:r>
                      <a:endParaRPr lang="en-US" sz="16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ct val="100000"/>
                        </a:lnSpc>
                        <a:defRPr/>
                      </a:pPr>
                      <a:r>
                        <a:rPr lang="en-US" sz="1600" dirty="0">
                          <a:solidFill>
                            <a:srgbClr val="FFFFFF"/>
                          </a:solidFill>
                          <a:latin typeface="Times New Roman"/>
                          <a:ea typeface="Times New Roman"/>
                          <a:cs typeface="Times New Roman"/>
                          <a:sym typeface="Times New Roman"/>
                        </a:rPr>
                        <a:t>Focuses only on crop recommendation. Does not integrate price or yield</a:t>
                      </a:r>
                      <a:endParaRPr lang="en-US" sz="16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48294">
                <a:tc>
                  <a:txBody>
                    <a:bodyPr/>
                    <a:lstStyle/>
                    <a:p>
                      <a:pPr algn="just">
                        <a:lnSpc>
                          <a:spcPct val="100000"/>
                        </a:lnSpc>
                        <a:defRPr/>
                      </a:pPr>
                      <a:r>
                        <a:rPr lang="en-US" sz="1600" dirty="0">
                          <a:solidFill>
                            <a:srgbClr val="FFFFFF"/>
                          </a:solidFill>
                          <a:latin typeface="Times New Roman"/>
                          <a:ea typeface="Times New Roman"/>
                          <a:cs typeface="Times New Roman"/>
                          <a:sym typeface="Times New Roman"/>
                        </a:rPr>
                        <a:t>Crop Price Prediction using Machine Learning Techniques</a:t>
                      </a:r>
                      <a:endParaRPr lang="en-US" sz="16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ct val="100000"/>
                        </a:lnSpc>
                        <a:defRPr/>
                      </a:pPr>
                      <a:r>
                        <a:rPr lang="da-DK" sz="1400" b="0" i="0" baseline="0" dirty="0">
                          <a:solidFill>
                            <a:srgbClr val="FFFFFF"/>
                          </a:solidFill>
                          <a:latin typeface="Times New Roman Bold"/>
                          <a:ea typeface="Times New Roman Bold"/>
                          <a:cs typeface="Times New Roman Bold"/>
                          <a:sym typeface="Times New Roman Bold"/>
                        </a:rPr>
                        <a:t>A. Wahdan, et al. (2021)</a:t>
                      </a:r>
                      <a:endParaRPr lang="en-US" sz="1400" b="0" i="0" baseline="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ct val="100000"/>
                        </a:lnSpc>
                        <a:defRPr/>
                      </a:pPr>
                      <a:r>
                        <a:rPr lang="en-US" sz="1600" dirty="0">
                          <a:solidFill>
                            <a:srgbClr val="FFFFFF"/>
                          </a:solidFill>
                          <a:latin typeface="Times New Roman"/>
                          <a:ea typeface="Times New Roman"/>
                          <a:cs typeface="Times New Roman"/>
                          <a:sym typeface="Times New Roman"/>
                        </a:rPr>
                        <a:t>Compares models for price forecasting and shows Gradient Boosting is a top performer</a:t>
                      </a:r>
                      <a:endParaRPr lang="en-US" sz="16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ct val="100000"/>
                        </a:lnSpc>
                        <a:defRPr/>
                      </a:pPr>
                      <a:r>
                        <a:rPr lang="en-US" sz="1600" dirty="0">
                          <a:solidFill>
                            <a:srgbClr val="FFFFFF"/>
                          </a:solidFill>
                          <a:latin typeface="Times New Roman"/>
                          <a:ea typeface="Times New Roman"/>
                          <a:cs typeface="Times New Roman"/>
                          <a:sym typeface="Times New Roman"/>
                        </a:rPr>
                        <a:t>Focuses only on price. Is not connected to soil data or crop suitability</a:t>
                      </a:r>
                      <a:endParaRPr lang="en-US" sz="16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586410">
                <a:tc>
                  <a:txBody>
                    <a:bodyPr/>
                    <a:lstStyle/>
                    <a:p>
                      <a:pPr algn="just">
                        <a:lnSpc>
                          <a:spcPct val="100000"/>
                        </a:lnSpc>
                        <a:defRPr/>
                      </a:pPr>
                      <a:r>
                        <a:rPr lang="en-US" sz="1600" dirty="0">
                          <a:solidFill>
                            <a:srgbClr val="FFFFFF"/>
                          </a:solidFill>
                          <a:latin typeface="Times New Roman"/>
                          <a:ea typeface="Times New Roman"/>
                          <a:cs typeface="Times New Roman"/>
                          <a:sym typeface="Times New Roman"/>
                        </a:rPr>
                        <a:t>Crop Yield Prediction Using Random Forest Algorithm for Major Cities</a:t>
                      </a:r>
                      <a:endParaRPr lang="en-US" sz="16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ct val="100000"/>
                        </a:lnSpc>
                        <a:defRPr/>
                      </a:pPr>
                      <a:r>
                        <a:rPr lang="da-DK" sz="1400" b="0" i="0" baseline="0" dirty="0">
                          <a:solidFill>
                            <a:srgbClr val="FFFFFF"/>
                          </a:solidFill>
                          <a:latin typeface="Times New Roman Bold"/>
                          <a:ea typeface="Times New Roman Bold"/>
                          <a:cs typeface="Times New Roman Bold"/>
                          <a:sym typeface="Times New Roman Bold"/>
                        </a:rPr>
                        <a:t>K. Moraye, et al. (2021)</a:t>
                      </a:r>
                      <a:endParaRPr lang="en-US" sz="1400" b="0" i="0" baseline="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ct val="100000"/>
                        </a:lnSpc>
                        <a:defRPr/>
                      </a:pPr>
                      <a:r>
                        <a:rPr lang="en-US" sz="1600" dirty="0">
                          <a:solidFill>
                            <a:srgbClr val="FFFFFF"/>
                          </a:solidFill>
                          <a:latin typeface="Times New Roman"/>
                          <a:ea typeface="Times New Roman"/>
                          <a:cs typeface="Times New Roman"/>
                          <a:sym typeface="Times New Roman"/>
                        </a:rPr>
                        <a:t>Uses Random Forest with climatic parameters to predict crop yield.</a:t>
                      </a:r>
                      <a:endParaRPr lang="en-US" sz="16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ct val="100000"/>
                        </a:lnSpc>
                        <a:defRPr/>
                      </a:pPr>
                      <a:r>
                        <a:rPr lang="en-US" sz="1600" dirty="0">
                          <a:solidFill>
                            <a:srgbClr val="FFFFFF"/>
                          </a:solidFill>
                          <a:latin typeface="Times New Roman"/>
                          <a:ea typeface="Times New Roman"/>
                          <a:cs typeface="Times New Roman"/>
                          <a:sym typeface="Times New Roman"/>
                        </a:rPr>
                        <a:t>Focuses only on yield. Does not recommend suitable crops or predict prices.</a:t>
                      </a:r>
                      <a:endParaRPr lang="en-US" sz="16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78F4965B-59B6-7D32-5F49-2522FF535F18}"/>
              </a:ext>
            </a:extLst>
          </p:cNvPr>
          <p:cNvSpPr txBox="1"/>
          <p:nvPr/>
        </p:nvSpPr>
        <p:spPr>
          <a:xfrm>
            <a:off x="2090927" y="1088577"/>
            <a:ext cx="997966" cy="584775"/>
          </a:xfrm>
          <a:prstGeom prst="rect">
            <a:avLst/>
          </a:prstGeom>
          <a:noFill/>
        </p:spPr>
        <p:txBody>
          <a:bodyPr wrap="none" rtlCol="0">
            <a:spAutoFit/>
          </a:bodyPr>
          <a:lstStyle/>
          <a:p>
            <a:r>
              <a:rPr lang="en-IN" sz="3200" b="1" dirty="0">
                <a:solidFill>
                  <a:schemeClr val="bg1"/>
                </a:solidFill>
                <a:latin typeface="Times New Roman Bold" panose="02020803070505020304" pitchFamily="18" charset="0"/>
                <a:cs typeface="Times New Roman Bold" panose="02020803070505020304" pitchFamily="18" charset="0"/>
              </a:rPr>
              <a:t>Title</a:t>
            </a:r>
          </a:p>
        </p:txBody>
      </p:sp>
      <p:sp>
        <p:nvSpPr>
          <p:cNvPr id="12" name="TextBox 11">
            <a:extLst>
              <a:ext uri="{FF2B5EF4-FFF2-40B4-BE49-F238E27FC236}">
                <a16:creationId xmlns:a16="http://schemas.microsoft.com/office/drawing/2014/main" id="{069B3C7E-C5A1-4B1B-9CA2-27987B9331F5}"/>
              </a:ext>
            </a:extLst>
          </p:cNvPr>
          <p:cNvSpPr txBox="1"/>
          <p:nvPr/>
        </p:nvSpPr>
        <p:spPr>
          <a:xfrm>
            <a:off x="4732728" y="1088574"/>
            <a:ext cx="1581851" cy="584775"/>
          </a:xfrm>
          <a:prstGeom prst="rect">
            <a:avLst/>
          </a:prstGeom>
          <a:noFill/>
        </p:spPr>
        <p:txBody>
          <a:bodyPr wrap="square" rtlCol="0">
            <a:spAutoFit/>
          </a:bodyPr>
          <a:lstStyle/>
          <a:p>
            <a:r>
              <a:rPr lang="en-IN" sz="3200" b="1" dirty="0">
                <a:solidFill>
                  <a:schemeClr val="bg1"/>
                </a:solidFill>
                <a:latin typeface="Times New Roman Bold" panose="02020803070505020304" pitchFamily="18" charset="0"/>
                <a:cs typeface="Times New Roman Bold" panose="02020803070505020304" pitchFamily="18" charset="0"/>
              </a:rPr>
              <a:t>Author</a:t>
            </a:r>
          </a:p>
        </p:txBody>
      </p:sp>
      <p:sp>
        <p:nvSpPr>
          <p:cNvPr id="13" name="TextBox 12">
            <a:extLst>
              <a:ext uri="{FF2B5EF4-FFF2-40B4-BE49-F238E27FC236}">
                <a16:creationId xmlns:a16="http://schemas.microsoft.com/office/drawing/2014/main" id="{532365BC-A8E1-EC01-1B38-7785DADFC91A}"/>
              </a:ext>
            </a:extLst>
          </p:cNvPr>
          <p:cNvSpPr txBox="1"/>
          <p:nvPr/>
        </p:nvSpPr>
        <p:spPr>
          <a:xfrm>
            <a:off x="6430698" y="1088574"/>
            <a:ext cx="2486578" cy="584775"/>
          </a:xfrm>
          <a:prstGeom prst="rect">
            <a:avLst/>
          </a:prstGeom>
          <a:noFill/>
        </p:spPr>
        <p:txBody>
          <a:bodyPr wrap="none" rtlCol="0">
            <a:spAutoFit/>
          </a:bodyPr>
          <a:lstStyle/>
          <a:p>
            <a:r>
              <a:rPr lang="en-IN" sz="3200" dirty="0">
                <a:solidFill>
                  <a:schemeClr val="bg1"/>
                </a:solidFill>
                <a:latin typeface="Times New Roman Bold" panose="02020803070505020304" pitchFamily="18" charset="0"/>
                <a:cs typeface="Times New Roman Bold" panose="02020803070505020304" pitchFamily="18" charset="0"/>
              </a:rPr>
              <a:t>Methodology</a:t>
            </a:r>
          </a:p>
        </p:txBody>
      </p:sp>
      <p:sp>
        <p:nvSpPr>
          <p:cNvPr id="14" name="TextBox 13">
            <a:extLst>
              <a:ext uri="{FF2B5EF4-FFF2-40B4-BE49-F238E27FC236}">
                <a16:creationId xmlns:a16="http://schemas.microsoft.com/office/drawing/2014/main" id="{76D29502-3976-329B-BB48-7C9DF963404F}"/>
              </a:ext>
            </a:extLst>
          </p:cNvPr>
          <p:cNvSpPr txBox="1"/>
          <p:nvPr/>
        </p:nvSpPr>
        <p:spPr>
          <a:xfrm>
            <a:off x="9754466" y="1088573"/>
            <a:ext cx="936475" cy="584775"/>
          </a:xfrm>
          <a:prstGeom prst="rect">
            <a:avLst/>
          </a:prstGeom>
          <a:noFill/>
        </p:spPr>
        <p:txBody>
          <a:bodyPr wrap="none" rtlCol="0">
            <a:spAutoFit/>
          </a:bodyPr>
          <a:lstStyle/>
          <a:p>
            <a:r>
              <a:rPr lang="en-IN" sz="3200" dirty="0">
                <a:solidFill>
                  <a:schemeClr val="bg1"/>
                </a:solidFill>
                <a:latin typeface="Times New Roman Bold" panose="02020803070505020304" pitchFamily="18" charset="0"/>
                <a:cs typeface="Times New Roman Bold" panose="02020803070505020304" pitchFamily="18" charset="0"/>
              </a:rPr>
              <a:t>Gap</a:t>
            </a:r>
          </a:p>
        </p:txBody>
      </p:sp>
    </p:spTree>
    <p:extLst>
      <p:ext uri="{BB962C8B-B14F-4D97-AF65-F5344CB8AC3E}">
        <p14:creationId xmlns:p14="http://schemas.microsoft.com/office/powerpoint/2010/main" val="1287468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8F729-E0BA-8576-C9ED-96769B6DE63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0367F41-0BA3-69CB-1306-4C3B690C13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6" name="TextBox 2">
            <a:extLst>
              <a:ext uri="{FF2B5EF4-FFF2-40B4-BE49-F238E27FC236}">
                <a16:creationId xmlns:a16="http://schemas.microsoft.com/office/drawing/2014/main" id="{C3DF684F-90F2-1594-ABE9-178D5A644E02}"/>
              </a:ext>
            </a:extLst>
          </p:cNvPr>
          <p:cNvSpPr txBox="1"/>
          <p:nvPr/>
        </p:nvSpPr>
        <p:spPr>
          <a:xfrm>
            <a:off x="975360" y="-290011"/>
            <a:ext cx="10241280" cy="1074846"/>
          </a:xfrm>
          <a:prstGeom prst="rect">
            <a:avLst/>
          </a:prstGeom>
        </p:spPr>
        <p:txBody>
          <a:bodyPr wrap="square" lIns="0" tIns="0" rIns="0" bIns="0" rtlCol="0" anchor="t">
            <a:spAutoFit/>
          </a:bodyPr>
          <a:lstStyle/>
          <a:p>
            <a:pPr algn="ctr">
              <a:lnSpc>
                <a:spcPts val="9799"/>
              </a:lnSpc>
              <a:spcBef>
                <a:spcPct val="0"/>
              </a:spcBef>
            </a:pPr>
            <a:r>
              <a:rPr lang="en-US" sz="4400" b="1" dirty="0">
                <a:solidFill>
                  <a:srgbClr val="FFFFFF"/>
                </a:solidFill>
                <a:latin typeface="Times New Roman Bold"/>
                <a:ea typeface="Times New Roman Bold"/>
                <a:cs typeface="Times New Roman Bold"/>
                <a:sym typeface="Times New Roman Bold"/>
              </a:rPr>
              <a:t>System Requirements and Specifications</a:t>
            </a:r>
          </a:p>
        </p:txBody>
      </p:sp>
      <p:sp>
        <p:nvSpPr>
          <p:cNvPr id="8" name="TextBox 7">
            <a:extLst>
              <a:ext uri="{FF2B5EF4-FFF2-40B4-BE49-F238E27FC236}">
                <a16:creationId xmlns:a16="http://schemas.microsoft.com/office/drawing/2014/main" id="{ED88D894-A36A-063A-0C66-AD39A0155621}"/>
              </a:ext>
            </a:extLst>
          </p:cNvPr>
          <p:cNvSpPr txBox="1"/>
          <p:nvPr/>
        </p:nvSpPr>
        <p:spPr>
          <a:xfrm>
            <a:off x="1112520" y="519547"/>
            <a:ext cx="10378440" cy="4347344"/>
          </a:xfrm>
          <a:prstGeom prst="rect">
            <a:avLst/>
          </a:prstGeom>
          <a:noFill/>
        </p:spPr>
        <p:txBody>
          <a:bodyPr wrap="square">
            <a:spAutoFit/>
          </a:bodyPr>
          <a:lstStyle/>
          <a:p>
            <a:pPr algn="just">
              <a:lnSpc>
                <a:spcPts val="5114"/>
              </a:lnSpc>
            </a:pPr>
            <a:r>
              <a:rPr lang="en-US" b="1" dirty="0">
                <a:solidFill>
                  <a:srgbClr val="FFFFFF"/>
                </a:solidFill>
                <a:latin typeface="Times New Roman Bold"/>
                <a:ea typeface="Times New Roman Bold"/>
                <a:cs typeface="Times New Roman Bold"/>
                <a:sym typeface="Times New Roman Bold"/>
              </a:rPr>
              <a:t>1. Functional Requirements:</a:t>
            </a:r>
          </a:p>
          <a:p>
            <a:pPr marL="285750" indent="-285750" algn="just">
              <a:lnSpc>
                <a:spcPct val="150000"/>
              </a:lnSpc>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User Management:</a:t>
            </a:r>
            <a:r>
              <a:rPr lang="en-US" dirty="0">
                <a:solidFill>
                  <a:schemeClr val="bg1"/>
                </a:solidFill>
                <a:latin typeface="Times New Roman" panose="02020603050405020304" pitchFamily="18" charset="0"/>
                <a:cs typeface="Times New Roman" panose="02020603050405020304" pitchFamily="18" charset="0"/>
              </a:rPr>
              <a:t> Users can register, log in, and log out of the system.</a:t>
            </a:r>
          </a:p>
          <a:p>
            <a:pPr marL="285750" indent="-285750">
              <a:lnSpc>
                <a:spcPct val="150000"/>
              </a:lnSpc>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ML-Driven Predictions:</a:t>
            </a:r>
            <a:r>
              <a:rPr lang="en-US" dirty="0">
                <a:solidFill>
                  <a:schemeClr val="bg1"/>
                </a:solidFill>
                <a:latin typeface="Times New Roman" panose="02020603050405020304" pitchFamily="18" charset="0"/>
                <a:cs typeface="Times New Roman" panose="02020603050405020304" pitchFamily="18" charset="0"/>
              </a:rPr>
              <a:t> The system provides three core predictions based on user input (soil, location):</a:t>
            </a:r>
          </a:p>
          <a:p>
            <a:pPr>
              <a:lnSpc>
                <a:spcPct val="150000"/>
              </a:lnSpc>
            </a:pPr>
            <a:r>
              <a:rPr lang="en-US" b="1" dirty="0">
                <a:solidFill>
                  <a:schemeClr val="bg1"/>
                </a:solidFill>
                <a:latin typeface="Times New Roman" panose="02020603050405020304" pitchFamily="18" charset="0"/>
                <a:cs typeface="Times New Roman" panose="02020603050405020304" pitchFamily="18" charset="0"/>
              </a:rPr>
              <a:t>	Crop Recommendation</a:t>
            </a:r>
            <a:r>
              <a:rPr lang="en-US" dirty="0">
                <a:solidFill>
                  <a:schemeClr val="bg1"/>
                </a:solidFill>
                <a:latin typeface="Times New Roman" panose="02020603050405020304" pitchFamily="18" charset="0"/>
                <a:cs typeface="Times New Roman" panose="02020603050405020304" pitchFamily="18" charset="0"/>
              </a:rPr>
              <a:t> (using Random Forest)</a:t>
            </a:r>
          </a:p>
          <a:p>
            <a:pPr>
              <a:lnSpc>
                <a:spcPct val="150000"/>
              </a:lnSpc>
            </a:pPr>
            <a:r>
              <a:rPr lang="en-US" b="1" dirty="0">
                <a:solidFill>
                  <a:schemeClr val="bg1"/>
                </a:solidFill>
                <a:latin typeface="Times New Roman" panose="02020603050405020304" pitchFamily="18" charset="0"/>
                <a:cs typeface="Times New Roman" panose="02020603050405020304" pitchFamily="18" charset="0"/>
              </a:rPr>
              <a:t>	Price Prediction</a:t>
            </a:r>
            <a:r>
              <a:rPr lang="en-US" dirty="0">
                <a:solidFill>
                  <a:schemeClr val="bg1"/>
                </a:solidFill>
                <a:latin typeface="Times New Roman" panose="02020603050405020304" pitchFamily="18" charset="0"/>
                <a:cs typeface="Times New Roman" panose="02020603050405020304" pitchFamily="18" charset="0"/>
              </a:rPr>
              <a:t> (using Gradient Boosting)</a:t>
            </a:r>
          </a:p>
          <a:p>
            <a:pPr>
              <a:lnSpc>
                <a:spcPct val="150000"/>
              </a:lnSpc>
            </a:pPr>
            <a:r>
              <a:rPr lang="en-US" b="1" dirty="0">
                <a:solidFill>
                  <a:schemeClr val="bg1"/>
                </a:solidFill>
                <a:latin typeface="Times New Roman" panose="02020603050405020304" pitchFamily="18" charset="0"/>
                <a:cs typeface="Times New Roman" panose="02020603050405020304" pitchFamily="18" charset="0"/>
              </a:rPr>
              <a:t>	Yield Prediction</a:t>
            </a:r>
            <a:endParaRPr lang="en-US" b="1" dirty="0">
              <a:solidFill>
                <a:schemeClr val="bg1"/>
              </a:solidFill>
              <a:latin typeface="Times New Roman" panose="02020603050405020304" pitchFamily="18" charset="0"/>
              <a:cs typeface="Times New Roman" panose="02020603050405020304" pitchFamily="18" charset="0"/>
              <a:sym typeface="Times New Roman"/>
            </a:endParaRPr>
          </a:p>
          <a:p>
            <a:pPr marL="285750" indent="-285750">
              <a:lnSpc>
                <a:spcPct val="150000"/>
              </a:lnSpc>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Farmer Marketplace:</a:t>
            </a:r>
            <a:endParaRPr lang="en-US"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	Users can add their produce for sale.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	Users can browse products listed by other farmers.</a:t>
            </a:r>
          </a:p>
          <a:p>
            <a:endParaRPr lang="en-US" dirty="0">
              <a:solidFill>
                <a:schemeClr val="bg1"/>
              </a:solidFill>
            </a:endParaRPr>
          </a:p>
        </p:txBody>
      </p:sp>
      <p:sp>
        <p:nvSpPr>
          <p:cNvPr id="10" name="TextBox 9">
            <a:extLst>
              <a:ext uri="{FF2B5EF4-FFF2-40B4-BE49-F238E27FC236}">
                <a16:creationId xmlns:a16="http://schemas.microsoft.com/office/drawing/2014/main" id="{9827CEB3-FE74-2528-3A1D-1582BD633A5B}"/>
              </a:ext>
            </a:extLst>
          </p:cNvPr>
          <p:cNvSpPr txBox="1"/>
          <p:nvPr/>
        </p:nvSpPr>
        <p:spPr>
          <a:xfrm>
            <a:off x="1112520" y="4304964"/>
            <a:ext cx="8968740" cy="2421176"/>
          </a:xfrm>
          <a:prstGeom prst="rect">
            <a:avLst/>
          </a:prstGeom>
          <a:noFill/>
        </p:spPr>
        <p:txBody>
          <a:bodyPr wrap="square">
            <a:spAutoFit/>
          </a:bodyPr>
          <a:lstStyle/>
          <a:p>
            <a:pPr algn="just">
              <a:lnSpc>
                <a:spcPts val="5249"/>
              </a:lnSpc>
            </a:pPr>
            <a:r>
              <a:rPr lang="en-US" b="1" dirty="0">
                <a:solidFill>
                  <a:srgbClr val="FFFFFF"/>
                </a:solidFill>
                <a:latin typeface="Times New Roman Bold"/>
                <a:ea typeface="Times New Roman Bold"/>
                <a:cs typeface="Times New Roman Bold"/>
                <a:sym typeface="Times New Roman Bold"/>
              </a:rPr>
              <a:t>2. Non-Functional Requirements:</a:t>
            </a:r>
          </a:p>
          <a:p>
            <a:pPr marL="626112" lvl="1" indent="-313056" algn="just">
              <a:lnSpc>
                <a:spcPct val="150000"/>
              </a:lnSpc>
              <a:buFont typeface="Arial"/>
              <a:buChar char="•"/>
            </a:pPr>
            <a:r>
              <a:rPr lang="en-US" dirty="0">
                <a:solidFill>
                  <a:srgbClr val="FFFFFF"/>
                </a:solidFill>
                <a:latin typeface="Times New Roman"/>
                <a:ea typeface="Times New Roman"/>
                <a:cs typeface="Times New Roman"/>
                <a:sym typeface="Times New Roman"/>
              </a:rPr>
              <a:t>The system should provide responses within a few seconds.</a:t>
            </a:r>
          </a:p>
          <a:p>
            <a:pPr marL="626112" lvl="1" indent="-313056" algn="just">
              <a:lnSpc>
                <a:spcPct val="150000"/>
              </a:lnSpc>
              <a:buFont typeface="Arial"/>
              <a:buChar char="•"/>
            </a:pPr>
            <a:r>
              <a:rPr lang="en-US" dirty="0">
                <a:solidFill>
                  <a:srgbClr val="FFFFFF"/>
                </a:solidFill>
                <a:latin typeface="Times New Roman"/>
                <a:ea typeface="Times New Roman"/>
                <a:cs typeface="Times New Roman"/>
                <a:sym typeface="Times New Roman"/>
              </a:rPr>
              <a:t>Should be scalable to handle increasing user load.</a:t>
            </a:r>
          </a:p>
          <a:p>
            <a:pPr marL="626112" lvl="1" indent="-313056" algn="just">
              <a:lnSpc>
                <a:spcPct val="150000"/>
              </a:lnSpc>
              <a:buFont typeface="Arial"/>
              <a:buChar char="•"/>
            </a:pPr>
            <a:r>
              <a:rPr lang="en-US" dirty="0">
                <a:solidFill>
                  <a:srgbClr val="FFFFFF"/>
                </a:solidFill>
                <a:latin typeface="Times New Roman"/>
                <a:ea typeface="Times New Roman"/>
                <a:cs typeface="Times New Roman"/>
                <a:sym typeface="Times New Roman"/>
              </a:rPr>
              <a:t>Must be secure and protect user data.</a:t>
            </a:r>
          </a:p>
          <a:p>
            <a:pPr marL="626112" lvl="1" indent="-313056" algn="just">
              <a:lnSpc>
                <a:spcPct val="150000"/>
              </a:lnSpc>
              <a:buFont typeface="Arial"/>
              <a:buChar char="•"/>
            </a:pPr>
            <a:r>
              <a:rPr lang="en-US" dirty="0">
                <a:solidFill>
                  <a:srgbClr val="FFFFFF"/>
                </a:solidFill>
                <a:latin typeface="Times New Roman"/>
                <a:ea typeface="Times New Roman"/>
                <a:cs typeface="Times New Roman"/>
                <a:sym typeface="Times New Roman"/>
              </a:rPr>
              <a:t>Should have high accuracy in predictions (&gt;85%).`</a:t>
            </a:r>
          </a:p>
        </p:txBody>
      </p:sp>
    </p:spTree>
    <p:extLst>
      <p:ext uri="{BB962C8B-B14F-4D97-AF65-F5344CB8AC3E}">
        <p14:creationId xmlns:p14="http://schemas.microsoft.com/office/powerpoint/2010/main" val="1397749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2078</TotalTime>
  <Words>2252</Words>
  <Application>Microsoft Office PowerPoint</Application>
  <PresentationFormat>Widescreen</PresentationFormat>
  <Paragraphs>242</Paragraphs>
  <Slides>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Canva Sans Bold</vt:lpstr>
      <vt:lpstr>Times New Roman</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manoharkoppad7@gmail.com</dc:creator>
  <cp:lastModifiedBy>AKASH G V</cp:lastModifiedBy>
  <cp:revision>42</cp:revision>
  <dcterms:created xsi:type="dcterms:W3CDTF">2025-09-26T18:50:06Z</dcterms:created>
  <dcterms:modified xsi:type="dcterms:W3CDTF">2025-11-02T13:28:15Z</dcterms:modified>
</cp:coreProperties>
</file>